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18"/>
  </p:notesMasterIdLst>
  <p:sldIdLst>
    <p:sldId id="310" r:id="rId2"/>
    <p:sldId id="257" r:id="rId3"/>
    <p:sldId id="275" r:id="rId4"/>
    <p:sldId id="307" r:id="rId5"/>
    <p:sldId id="304" r:id="rId6"/>
    <p:sldId id="286" r:id="rId7"/>
    <p:sldId id="287" r:id="rId8"/>
    <p:sldId id="289" r:id="rId9"/>
    <p:sldId id="290" r:id="rId10"/>
    <p:sldId id="306" r:id="rId11"/>
    <p:sldId id="280" r:id="rId12"/>
    <p:sldId id="293" r:id="rId13"/>
    <p:sldId id="309" r:id="rId14"/>
    <p:sldId id="295" r:id="rId15"/>
    <p:sldId id="281" r:id="rId16"/>
    <p:sldId id="302" r:id="rId17"/>
  </p:sldIdLst>
  <p:sldSz cx="10693400" cy="756126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1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1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1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1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33CC33"/>
    <a:srgbClr val="5D5DFF"/>
    <a:srgbClr val="990033"/>
    <a:srgbClr val="F3F3FF"/>
    <a:srgbClr val="FF0066"/>
    <a:srgbClr val="9F9FFF"/>
    <a:srgbClr val="EBEB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126" y="-156"/>
      </p:cViewPr>
      <p:guideLst>
        <p:guide orient="horz" pos="2382"/>
        <p:guide pos="33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9B0C647-CE6C-4C70-B4D9-093E78D7F784}" type="datetimeFigureOut">
              <a:rPr lang="ru-RU"/>
              <a:pPr>
                <a:defRPr/>
              </a:pPr>
              <a:t>07.06.2015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004888" y="685800"/>
            <a:ext cx="48482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448D291F-2B30-482B-BD82-2382130433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048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20E2EFA-B9D8-4DB4-88AB-96C9207E7688}" type="slidenum">
              <a:rPr lang="ru-RU" smtClean="0"/>
              <a:pPr/>
              <a:t>2</a:t>
            </a:fld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150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1E1551-C64E-471A-AA63-F6A3E211912E}" type="slidenum">
              <a:rPr lang="ru-RU" smtClean="0"/>
              <a:pPr/>
              <a:t>3</a:t>
            </a:fld>
            <a:endParaRPr 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253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7AC5D5A-C38C-48A5-9FA1-9A809BE93361}" type="slidenum">
              <a:rPr lang="ru-RU" smtClean="0"/>
              <a:pPr/>
              <a:t>11</a:t>
            </a:fld>
            <a:endParaRPr lang="ru-R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smtClean="0"/>
          </a:p>
        </p:txBody>
      </p:sp>
      <p:sp>
        <p:nvSpPr>
          <p:cNvPr id="2355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39AAD83-6580-46F7-A826-404D57D69EA3}" type="slidenum">
              <a:rPr lang="ru-RU" smtClean="0"/>
              <a:pPr/>
              <a:t>15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10693400" cy="7561263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104306" tIns="52153" rIns="104306" bIns="52153" anchor="ctr"/>
            <a:lstStyle/>
            <a:p>
              <a:pPr algn="ctr" defTabSz="1042988">
                <a:defRPr/>
              </a:pPr>
              <a:endParaRPr lang="ru-RU" sz="2700">
                <a:latin typeface="Times New Roman" pitchFamily="18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 lIns="104306" tIns="52153" rIns="104306" bIns="52153"/>
            <a:lstStyle/>
            <a:p>
              <a:pPr defTabSz="1042988">
                <a:defRPr/>
              </a:pPr>
              <a:endParaRPr lang="ru-RU" sz="2700">
                <a:latin typeface="Times New Roman" pitchFamily="18" charset="0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90"/>
              <a:chOff x="0" y="672"/>
              <a:chExt cx="1806" cy="1990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8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lIns="104306" tIns="52153" rIns="104306" bIns="52153"/>
              <a:lstStyle/>
              <a:p>
                <a:pPr defTabSz="1042988">
                  <a:defRPr/>
                </a:pPr>
                <a:endParaRPr lang="ru-RU" sz="2700">
                  <a:latin typeface="Times New Roman" pitchFamily="18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lIns="104306" tIns="52153" rIns="104306" bIns="52153"/>
              <a:lstStyle/>
              <a:p>
                <a:pPr defTabSz="1042988">
                  <a:defRPr/>
                </a:pPr>
                <a:endParaRPr lang="ru-RU" sz="2700">
                  <a:latin typeface="Times New Roman" pitchFamily="18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lIns="104306" tIns="52153" rIns="104306" bIns="52153"/>
              <a:lstStyle/>
              <a:p>
                <a:pPr defTabSz="1042988">
                  <a:defRPr/>
                </a:pPr>
                <a:endParaRPr lang="ru-RU" sz="2700">
                  <a:latin typeface="Times New Roman" pitchFamily="18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8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lIns="104306" tIns="52153" rIns="104306" bIns="52153"/>
              <a:lstStyle/>
              <a:p>
                <a:pPr defTabSz="1042988">
                  <a:defRPr/>
                </a:pPr>
                <a:endParaRPr lang="ru-RU" sz="2700">
                  <a:latin typeface="Times New Roman" pitchFamily="18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lIns="104306" tIns="52153" rIns="104306" bIns="52153"/>
              <a:lstStyle/>
              <a:p>
                <a:pPr defTabSz="1042988">
                  <a:defRPr/>
                </a:pPr>
                <a:endParaRPr lang="ru-RU" sz="2700">
                  <a:latin typeface="Times New Roman" pitchFamily="18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lIns="104306" tIns="52153" rIns="104306" bIns="52153"/>
              <a:lstStyle/>
              <a:p>
                <a:pPr defTabSz="1042988">
                  <a:defRPr/>
                </a:pPr>
                <a:endParaRPr lang="ru-RU" sz="2700">
                  <a:latin typeface="Times New Roman" pitchFamily="18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lIns="104306" tIns="52153" rIns="104306" bIns="52153"/>
              <a:lstStyle/>
              <a:p>
                <a:pPr defTabSz="1042988">
                  <a:defRPr/>
                </a:pPr>
                <a:endParaRPr lang="ru-RU" sz="2700">
                  <a:latin typeface="Times New Roman" pitchFamily="18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lIns="104306" tIns="52153" rIns="104306" bIns="52153"/>
              <a:lstStyle/>
              <a:p>
                <a:pPr defTabSz="1042988">
                  <a:defRPr/>
                </a:pPr>
                <a:endParaRPr lang="ru-RU" sz="2700">
                  <a:latin typeface="Times New Roman" pitchFamily="18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8"/>
                <a:ext cx="363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lIns="104306" tIns="52153" rIns="104306" bIns="52153"/>
              <a:lstStyle/>
              <a:p>
                <a:pPr defTabSz="1042988">
                  <a:defRPr/>
                </a:pPr>
                <a:endParaRPr lang="ru-RU" sz="2700">
                  <a:latin typeface="Times New Roman" pitchFamily="18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8"/>
                <a:ext cx="368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lIns="104306" tIns="52153" rIns="104306" bIns="52153"/>
              <a:lstStyle/>
              <a:p>
                <a:pPr defTabSz="1042988">
                  <a:defRPr/>
                </a:pPr>
                <a:endParaRPr lang="ru-RU" sz="2700">
                  <a:latin typeface="Times New Roman" pitchFamily="18" charset="0"/>
                </a:endParaRPr>
              </a:p>
            </p:txBody>
          </p:sp>
        </p:grpSp>
      </p:grpSp>
      <p:sp>
        <p:nvSpPr>
          <p:cNvPr id="26643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3475038" y="2016125"/>
            <a:ext cx="7040562" cy="2436813"/>
          </a:xfrm>
        </p:spPr>
        <p:txBody>
          <a:bodyPr/>
          <a:lstStyle>
            <a:lvl1pPr>
              <a:defRPr sz="57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26644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3475038" y="4705350"/>
            <a:ext cx="7040562" cy="1931988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900"/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534988" y="6889750"/>
            <a:ext cx="2495550" cy="5032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C50AF6-C449-4B01-81E2-506EC6AE8A7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6F66B3-6656-4FC3-AF5F-F6AFA1B7DEF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53350" y="504825"/>
            <a:ext cx="2405063" cy="59642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4988" y="504825"/>
            <a:ext cx="7065962" cy="59642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B46CA2-1C12-4778-B98F-EE35EA148A3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988" y="504825"/>
            <a:ext cx="9623425" cy="15113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534988" y="2184400"/>
            <a:ext cx="9623425" cy="4284663"/>
          </a:xfrm>
        </p:spPr>
        <p:txBody>
          <a:bodyPr/>
          <a:lstStyle/>
          <a:p>
            <a:pPr lvl="0"/>
            <a:r>
              <a:rPr lang="ru-RU" noProof="0" smtClean="0"/>
              <a:t>Вставка таблицы</a:t>
            </a:r>
            <a:endParaRPr lang="ru-RU" noProof="0" smtClean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F8FC45-F136-4BB7-8A39-7368C0972C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B1B887-C02F-41B4-9867-24481B996A6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4550" y="4859338"/>
            <a:ext cx="9090025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44550" y="3205163"/>
            <a:ext cx="9090025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8037A7-8D28-44DC-AC5C-54D44F3028A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34988" y="2184400"/>
            <a:ext cx="4735512" cy="42846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422900" y="2184400"/>
            <a:ext cx="4735513" cy="42846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292136-81E1-459F-B1C9-CC4C5BAE90C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988" y="303213"/>
            <a:ext cx="9623425" cy="1260475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4988" y="1692275"/>
            <a:ext cx="4724400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34988" y="2397125"/>
            <a:ext cx="4724400" cy="43576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432425" y="1692275"/>
            <a:ext cx="472598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432425" y="2397125"/>
            <a:ext cx="4725988" cy="43576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72511F-3419-44D2-B57D-5541EBB8E1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FD4D2B-5D5A-404A-AFD3-366F000527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FE361C-437D-4886-8973-58A8D6EF0D1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988" y="301625"/>
            <a:ext cx="3517900" cy="128111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181475" y="301625"/>
            <a:ext cx="5976938" cy="645318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4988" y="1582738"/>
            <a:ext cx="3517900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C2CA05-3793-400A-8744-D006FBE1C6D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95500" y="5292725"/>
            <a:ext cx="64166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95500" y="676275"/>
            <a:ext cx="6416675" cy="453548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95500" y="5918200"/>
            <a:ext cx="6416675" cy="8874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F8F72F-2818-43D8-9FD3-EC7800F7ECA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2838" y="6889750"/>
            <a:ext cx="3387725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4306" tIns="52153" rIns="104306" bIns="52153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62863" y="6889750"/>
            <a:ext cx="24955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4306" tIns="52153" rIns="104306" bIns="52153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 Black" pitchFamily="34" charset="0"/>
              </a:defRPr>
            </a:lvl1pPr>
          </a:lstStyle>
          <a:p>
            <a:pPr>
              <a:defRPr/>
            </a:pPr>
            <a:fld id="{E4E4B227-2336-484D-8A70-D6906913DB1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10693400" cy="601663"/>
            <a:chOff x="0" y="0"/>
            <a:chExt cx="5760" cy="344"/>
          </a:xfrm>
        </p:grpSpPr>
        <p:sp>
          <p:nvSpPr>
            <p:cNvPr id="25605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104306" tIns="52153" rIns="104306" bIns="52153" anchor="ctr"/>
            <a:lstStyle/>
            <a:p>
              <a:pPr algn="ctr" defTabSz="1042988">
                <a:defRPr/>
              </a:pPr>
              <a:endParaRPr lang="ru-RU" sz="2700">
                <a:latin typeface="Times New Roman" pitchFamily="18" charset="0"/>
              </a:endParaRPr>
            </a:p>
          </p:txBody>
        </p:sp>
        <p:sp>
          <p:nvSpPr>
            <p:cNvPr id="25606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lIns="104306" tIns="52153" rIns="104306" bIns="52153"/>
            <a:lstStyle/>
            <a:p>
              <a:pPr defTabSz="1042988">
                <a:defRPr/>
              </a:pPr>
              <a:endParaRPr lang="ru-RU" sz="2700">
                <a:latin typeface="Times New Roman" pitchFamily="18" charset="0"/>
              </a:endParaRPr>
            </a:p>
          </p:txBody>
        </p:sp>
        <p:sp>
          <p:nvSpPr>
            <p:cNvPr id="25607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6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 lIns="104306" tIns="52153" rIns="104306" bIns="52153"/>
            <a:lstStyle/>
            <a:p>
              <a:pPr defTabSz="1042988">
                <a:defRPr/>
              </a:pPr>
              <a:endParaRPr lang="ru-RU">
                <a:solidFill>
                  <a:schemeClr val="hlink"/>
                </a:solidFill>
              </a:endParaRPr>
            </a:p>
          </p:txBody>
        </p:sp>
        <p:sp>
          <p:nvSpPr>
            <p:cNvPr id="25608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 lIns="104306" tIns="52153" rIns="104306" bIns="52153"/>
            <a:lstStyle/>
            <a:p>
              <a:pPr defTabSz="1042988">
                <a:defRPr/>
              </a:pPr>
              <a:endParaRPr lang="ru-RU">
                <a:solidFill>
                  <a:schemeClr val="hlink"/>
                </a:solidFill>
              </a:endParaRPr>
            </a:p>
          </p:txBody>
        </p:sp>
        <p:sp>
          <p:nvSpPr>
            <p:cNvPr id="25609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 lIns="104306" tIns="52153" rIns="104306" bIns="52153"/>
            <a:lstStyle/>
            <a:p>
              <a:pPr defTabSz="1042988">
                <a:defRPr/>
              </a:pPr>
              <a:endParaRPr lang="ru-RU">
                <a:solidFill>
                  <a:schemeClr val="accent2"/>
                </a:solidFill>
              </a:endParaRPr>
            </a:p>
          </p:txBody>
        </p:sp>
        <p:sp>
          <p:nvSpPr>
            <p:cNvPr id="25610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4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 lIns="104306" tIns="52153" rIns="104306" bIns="52153"/>
            <a:lstStyle/>
            <a:p>
              <a:pPr defTabSz="1042988">
                <a:defRPr/>
              </a:pPr>
              <a:endParaRPr lang="ru-RU">
                <a:solidFill>
                  <a:schemeClr val="hlink"/>
                </a:solidFill>
              </a:endParaRPr>
            </a:p>
          </p:txBody>
        </p:sp>
        <p:sp>
          <p:nvSpPr>
            <p:cNvPr id="25611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 lIns="104306" tIns="52153" rIns="104306" bIns="52153"/>
            <a:lstStyle/>
            <a:p>
              <a:pPr defTabSz="1042988">
                <a:defRPr/>
              </a:pPr>
              <a:endParaRPr lang="ru-RU" sz="2700">
                <a:latin typeface="Times New Roman" pitchFamily="18" charset="0"/>
              </a:endParaRPr>
            </a:p>
          </p:txBody>
        </p:sp>
        <p:sp>
          <p:nvSpPr>
            <p:cNvPr id="25612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6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 lIns="104306" tIns="52153" rIns="104306" bIns="52153"/>
            <a:lstStyle/>
            <a:p>
              <a:pPr defTabSz="1042988">
                <a:defRPr/>
              </a:pPr>
              <a:endParaRPr lang="ru-RU">
                <a:solidFill>
                  <a:schemeClr val="accent2"/>
                </a:solidFill>
              </a:endParaRPr>
            </a:p>
          </p:txBody>
        </p:sp>
        <p:sp>
          <p:nvSpPr>
            <p:cNvPr id="25613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 lIns="104306" tIns="52153" rIns="104306" bIns="52153"/>
            <a:lstStyle/>
            <a:p>
              <a:pPr defTabSz="1042988">
                <a:defRPr/>
              </a:pPr>
              <a:endParaRPr lang="ru-RU">
                <a:solidFill>
                  <a:schemeClr val="accent2"/>
                </a:solidFill>
              </a:endParaRPr>
            </a:p>
          </p:txBody>
        </p:sp>
      </p:grpSp>
      <p:sp>
        <p:nvSpPr>
          <p:cNvPr id="1029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534988" y="504825"/>
            <a:ext cx="9623425" cy="151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4306" tIns="52153" rIns="104306" bIns="5215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30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4988" y="2184400"/>
            <a:ext cx="9623425" cy="428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4306" tIns="52153" rIns="104306" bIns="521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5616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34988" y="6884988"/>
            <a:ext cx="2495550" cy="525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4306" tIns="52153" rIns="104306" bIns="52153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8" r:id="rId1"/>
    <p:sldLayoutId id="2147483977" r:id="rId2"/>
    <p:sldLayoutId id="2147483978" r:id="rId3"/>
    <p:sldLayoutId id="2147483979" r:id="rId4"/>
    <p:sldLayoutId id="2147483980" r:id="rId5"/>
    <p:sldLayoutId id="2147483981" r:id="rId6"/>
    <p:sldLayoutId id="2147483982" r:id="rId7"/>
    <p:sldLayoutId id="2147483983" r:id="rId8"/>
    <p:sldLayoutId id="2147483984" r:id="rId9"/>
    <p:sldLayoutId id="2147483985" r:id="rId10"/>
    <p:sldLayoutId id="2147483986" r:id="rId11"/>
    <p:sldLayoutId id="2147483987" r:id="rId12"/>
  </p:sldLayoutIdLst>
  <p:txStyles>
    <p:titleStyle>
      <a:lvl1pPr algn="l" defTabSz="1042988" rtl="0" eaLnBrk="1" fontAlgn="base" hangingPunct="1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+mj-lt"/>
          <a:ea typeface="+mj-ea"/>
          <a:cs typeface="+mj-cs"/>
        </a:defRPr>
      </a:lvl1pPr>
      <a:lvl2pPr algn="l" defTabSz="1042988" rtl="0" eaLnBrk="1" fontAlgn="base" hangingPunct="1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Arial" charset="0"/>
        </a:defRPr>
      </a:lvl2pPr>
      <a:lvl3pPr algn="l" defTabSz="1042988" rtl="0" eaLnBrk="1" fontAlgn="base" hangingPunct="1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Arial" charset="0"/>
        </a:defRPr>
      </a:lvl3pPr>
      <a:lvl4pPr algn="l" defTabSz="1042988" rtl="0" eaLnBrk="1" fontAlgn="base" hangingPunct="1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Arial" charset="0"/>
        </a:defRPr>
      </a:lvl4pPr>
      <a:lvl5pPr algn="l" defTabSz="1042988" rtl="0" eaLnBrk="1" fontAlgn="base" hangingPunct="1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Arial" charset="0"/>
        </a:defRPr>
      </a:lvl5pPr>
      <a:lvl6pPr marL="457200" algn="l" defTabSz="1042988" rtl="0" eaLnBrk="1" fontAlgn="base" hangingPunct="1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Arial" charset="0"/>
        </a:defRPr>
      </a:lvl6pPr>
      <a:lvl7pPr marL="914400" algn="l" defTabSz="1042988" rtl="0" eaLnBrk="1" fontAlgn="base" hangingPunct="1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Arial" charset="0"/>
        </a:defRPr>
      </a:lvl7pPr>
      <a:lvl8pPr marL="1371600" algn="l" defTabSz="1042988" rtl="0" eaLnBrk="1" fontAlgn="base" hangingPunct="1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Arial" charset="0"/>
        </a:defRPr>
      </a:lvl8pPr>
      <a:lvl9pPr marL="1828800" algn="l" defTabSz="1042988" rtl="0" eaLnBrk="1" fontAlgn="base" hangingPunct="1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Arial" charset="0"/>
        </a:defRPr>
      </a:lvl9pPr>
    </p:titleStyle>
    <p:bodyStyle>
      <a:lvl1pPr marL="390525" indent="-390525" algn="l" defTabSz="1042988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700">
          <a:solidFill>
            <a:schemeClr val="tx1"/>
          </a:solidFill>
          <a:latin typeface="+mn-lt"/>
          <a:ea typeface="+mn-ea"/>
          <a:cs typeface="+mn-cs"/>
        </a:defRPr>
      </a:lvl1pPr>
      <a:lvl2pPr marL="847725" indent="-325438" algn="l" defTabSz="1042988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3200">
          <a:solidFill>
            <a:schemeClr val="tx1"/>
          </a:solidFill>
          <a:latin typeface="+mn-lt"/>
        </a:defRPr>
      </a:lvl2pPr>
      <a:lvl3pPr marL="1303338" indent="-260350" algn="l" defTabSz="1042988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700">
          <a:solidFill>
            <a:schemeClr val="tx1"/>
          </a:solidFill>
          <a:latin typeface="+mn-lt"/>
        </a:defRPr>
      </a:lvl3pPr>
      <a:lvl4pPr marL="1825625" indent="-260350" algn="l" defTabSz="1042988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300">
          <a:solidFill>
            <a:schemeClr val="tx1"/>
          </a:solidFill>
          <a:latin typeface="+mn-lt"/>
        </a:defRPr>
      </a:lvl4pPr>
      <a:lvl5pPr marL="2346325" indent="-260350" algn="l" defTabSz="1042988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300">
          <a:solidFill>
            <a:schemeClr val="tx1"/>
          </a:solidFill>
          <a:latin typeface="+mn-lt"/>
        </a:defRPr>
      </a:lvl5pPr>
      <a:lvl6pPr marL="2803525" indent="-260350" algn="l" defTabSz="1042988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300">
          <a:solidFill>
            <a:schemeClr val="tx1"/>
          </a:solidFill>
          <a:latin typeface="+mn-lt"/>
        </a:defRPr>
      </a:lvl6pPr>
      <a:lvl7pPr marL="3260725" indent="-260350" algn="l" defTabSz="1042988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300">
          <a:solidFill>
            <a:schemeClr val="tx1"/>
          </a:solidFill>
          <a:latin typeface="+mn-lt"/>
        </a:defRPr>
      </a:lvl7pPr>
      <a:lvl8pPr marL="3717925" indent="-260350" algn="l" defTabSz="1042988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300">
          <a:solidFill>
            <a:schemeClr val="tx1"/>
          </a:solidFill>
          <a:latin typeface="+mn-lt"/>
        </a:defRPr>
      </a:lvl8pPr>
      <a:lvl9pPr marL="4175125" indent="-260350" algn="l" defTabSz="1042988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3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sz="6600" b="1" dirty="0" smtClean="0">
                <a:solidFill>
                  <a:srgbClr val="00B050"/>
                </a:solidFill>
              </a:rPr>
              <a:t>«Профессиональный стандарт  педагога»</a:t>
            </a:r>
          </a:p>
          <a:p>
            <a:pPr algn="r">
              <a:buNone/>
            </a:pPr>
            <a:endParaRPr lang="ru-RU" sz="2400" b="1" dirty="0" smtClean="0">
              <a:latin typeface="Georgia" pitchFamily="18" charset="0"/>
            </a:endParaRPr>
          </a:p>
          <a:p>
            <a:pPr algn="r">
              <a:buNone/>
            </a:pPr>
            <a:endParaRPr lang="ru-RU" sz="2400" b="1" dirty="0" smtClean="0">
              <a:latin typeface="Georgia" pitchFamily="18" charset="0"/>
            </a:endParaRPr>
          </a:p>
          <a:p>
            <a:pPr algn="ctr">
              <a:buNone/>
            </a:pPr>
            <a:endParaRPr lang="ru-RU" b="1" dirty="0" smtClean="0"/>
          </a:p>
        </p:txBody>
      </p:sp>
      <p:pic>
        <p:nvPicPr>
          <p:cNvPr id="5" name="Picture 10" descr="C:\Documents and Settings\Константин\Мои документы\Мои рисунки\Организатор клипов (Microsoft)\j0437990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2300" y="4085431"/>
            <a:ext cx="2432050" cy="231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579438"/>
            <a:ext cx="11061700" cy="1009650"/>
          </a:xfrm>
        </p:spPr>
        <p:txBody>
          <a:bodyPr/>
          <a:lstStyle/>
          <a:p>
            <a:pPr>
              <a:defRPr/>
            </a:pPr>
            <a:r>
              <a:rPr lang="ru-RU" sz="4000" b="1" i="1" spc="50" dirty="0" smtClean="0">
                <a:ln w="11430"/>
                <a:solidFill>
                  <a:srgbClr val="33CC33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itchFamily="34" charset="0"/>
              </a:rPr>
              <a:t>Способы совершенствования профессиональной компетентности </a:t>
            </a:r>
            <a:endParaRPr lang="ru-RU" sz="4000" b="1" i="1" spc="50" dirty="0">
              <a:ln w="11430"/>
              <a:solidFill>
                <a:srgbClr val="33CC33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11267" name="AutoShape 3"/>
          <p:cNvSpPr>
            <a:spLocks noChangeArrowheads="1"/>
          </p:cNvSpPr>
          <p:nvPr/>
        </p:nvSpPr>
        <p:spPr bwMode="gray">
          <a:xfrm>
            <a:off x="4010025" y="2284413"/>
            <a:ext cx="3025775" cy="4467225"/>
          </a:xfrm>
          <a:prstGeom prst="roundRect">
            <a:avLst>
              <a:gd name="adj" fmla="val 4639"/>
            </a:avLst>
          </a:prstGeom>
          <a:gradFill rotWithShape="1">
            <a:gsLst>
              <a:gs pos="0">
                <a:srgbClr val="D7D7D7">
                  <a:gamma/>
                  <a:tint val="4314"/>
                  <a:invGamma/>
                </a:srgbClr>
              </a:gs>
              <a:gs pos="100000">
                <a:srgbClr val="D7D7D7"/>
              </a:gs>
            </a:gsLst>
            <a:lin ang="5400000" scaled="1"/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lIns="104306" tIns="52153" rIns="104306" bIns="52153" anchor="ctr"/>
          <a:lstStyle/>
          <a:p>
            <a:pPr>
              <a:defRPr/>
            </a:pPr>
            <a:endParaRPr lang="ru-RU"/>
          </a:p>
        </p:txBody>
      </p:sp>
      <p:sp>
        <p:nvSpPr>
          <p:cNvPr id="11268" name="AutoShape 4"/>
          <p:cNvSpPr>
            <a:spLocks noChangeArrowheads="1"/>
          </p:cNvSpPr>
          <p:nvPr/>
        </p:nvSpPr>
        <p:spPr bwMode="gray">
          <a:xfrm>
            <a:off x="7288213" y="2362200"/>
            <a:ext cx="3154362" cy="4389438"/>
          </a:xfrm>
          <a:prstGeom prst="roundRect">
            <a:avLst>
              <a:gd name="adj" fmla="val 4639"/>
            </a:avLst>
          </a:prstGeom>
          <a:gradFill rotWithShape="1">
            <a:gsLst>
              <a:gs pos="0">
                <a:srgbClr val="D7D7D7">
                  <a:gamma/>
                  <a:tint val="4314"/>
                  <a:invGamma/>
                </a:srgbClr>
              </a:gs>
              <a:gs pos="100000">
                <a:srgbClr val="D7D7D7"/>
              </a:gs>
            </a:gsLst>
            <a:lin ang="5400000" scaled="1"/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lIns="104306" tIns="52153" rIns="104306" bIns="52153" anchor="ctr"/>
          <a:lstStyle/>
          <a:p>
            <a:pPr>
              <a:defRPr/>
            </a:pPr>
            <a:endParaRPr lang="ru-RU"/>
          </a:p>
        </p:txBody>
      </p:sp>
      <p:grpSp>
        <p:nvGrpSpPr>
          <p:cNvPr id="11269" name="Group 5"/>
          <p:cNvGrpSpPr>
            <a:grpSpLocks/>
          </p:cNvGrpSpPr>
          <p:nvPr/>
        </p:nvGrpSpPr>
        <p:grpSpPr bwMode="auto">
          <a:xfrm>
            <a:off x="7435850" y="1968500"/>
            <a:ext cx="2871788" cy="1339850"/>
            <a:chOff x="3964" y="2071"/>
            <a:chExt cx="1484" cy="330"/>
          </a:xfrm>
        </p:grpSpPr>
        <p:sp>
          <p:nvSpPr>
            <p:cNvPr id="11283" name="AutoShape 6"/>
            <p:cNvSpPr>
              <a:spLocks noChangeArrowheads="1"/>
            </p:cNvSpPr>
            <p:nvPr/>
          </p:nvSpPr>
          <p:spPr bwMode="ltGray">
            <a:xfrm>
              <a:off x="3964" y="2071"/>
              <a:ext cx="1484" cy="330"/>
            </a:xfrm>
            <a:prstGeom prst="roundRect">
              <a:avLst>
                <a:gd name="adj" fmla="val 16667"/>
              </a:avLst>
            </a:prstGeom>
            <a:solidFill>
              <a:schemeClr val="accent2"/>
            </a:solidFill>
            <a:ln w="38100" algn="ctr">
              <a:solidFill>
                <a:srgbClr val="FFFFFF">
                  <a:alpha val="70195"/>
                </a:srgb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284" name="AutoShape 7"/>
            <p:cNvSpPr>
              <a:spLocks noChangeArrowheads="1"/>
            </p:cNvSpPr>
            <p:nvPr/>
          </p:nvSpPr>
          <p:spPr bwMode="ltGray">
            <a:xfrm>
              <a:off x="3987" y="2091"/>
              <a:ext cx="1432" cy="134"/>
            </a:xfrm>
            <a:prstGeom prst="roundRect">
              <a:avLst>
                <a:gd name="adj" fmla="val 28356"/>
              </a:avLst>
            </a:prstGeom>
            <a:gradFill rotWithShape="1">
              <a:gsLst>
                <a:gs pos="0">
                  <a:srgbClr val="FFFFFF">
                    <a:alpha val="70000"/>
                  </a:srgbClr>
                </a:gs>
                <a:gs pos="100000">
                  <a:schemeClr val="accent2">
                    <a:alpha val="70000"/>
                  </a:scheme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11270" name="Rectangle 8"/>
          <p:cNvSpPr>
            <a:spLocks noChangeArrowheads="1"/>
          </p:cNvSpPr>
          <p:nvPr/>
        </p:nvSpPr>
        <p:spPr bwMode="black">
          <a:xfrm>
            <a:off x="7435850" y="2149475"/>
            <a:ext cx="2786063" cy="10747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104306" tIns="52153" rIns="104306" bIns="52153">
            <a:spAutoFit/>
          </a:bodyPr>
          <a:lstStyle/>
          <a:p>
            <a:pPr algn="ctr"/>
            <a:r>
              <a:rPr lang="ru-RU" b="1">
                <a:solidFill>
                  <a:srgbClr val="FFFFFF"/>
                </a:solidFill>
              </a:rPr>
              <a:t>Участие </a:t>
            </a:r>
          </a:p>
          <a:p>
            <a:pPr algn="ctr"/>
            <a:r>
              <a:rPr lang="ru-RU" b="1">
                <a:solidFill>
                  <a:srgbClr val="FFFFFF"/>
                </a:solidFill>
              </a:rPr>
              <a:t>в конкурсах</a:t>
            </a:r>
          </a:p>
          <a:p>
            <a:pPr algn="ctr"/>
            <a:endParaRPr lang="en-US" b="1">
              <a:solidFill>
                <a:srgbClr val="FFFFFF"/>
              </a:solidFill>
            </a:endParaRPr>
          </a:p>
        </p:txBody>
      </p:sp>
      <p:grpSp>
        <p:nvGrpSpPr>
          <p:cNvPr id="11271" name="Group 9"/>
          <p:cNvGrpSpPr>
            <a:grpSpLocks/>
          </p:cNvGrpSpPr>
          <p:nvPr/>
        </p:nvGrpSpPr>
        <p:grpSpPr bwMode="auto">
          <a:xfrm>
            <a:off x="4094163" y="1968500"/>
            <a:ext cx="2794000" cy="1301750"/>
            <a:chOff x="2140" y="2071"/>
            <a:chExt cx="1484" cy="330"/>
          </a:xfrm>
        </p:grpSpPr>
        <p:sp>
          <p:nvSpPr>
            <p:cNvPr id="11281" name="AutoShape 10"/>
            <p:cNvSpPr>
              <a:spLocks noChangeArrowheads="1"/>
            </p:cNvSpPr>
            <p:nvPr/>
          </p:nvSpPr>
          <p:spPr bwMode="ltGray">
            <a:xfrm>
              <a:off x="2140" y="2071"/>
              <a:ext cx="1484" cy="330"/>
            </a:xfrm>
            <a:prstGeom prst="roundRect">
              <a:avLst>
                <a:gd name="adj" fmla="val 16667"/>
              </a:avLst>
            </a:prstGeom>
            <a:solidFill>
              <a:schemeClr val="folHlink"/>
            </a:solidFill>
            <a:ln w="38100" algn="ctr">
              <a:solidFill>
                <a:srgbClr val="FFFFFF">
                  <a:alpha val="70195"/>
                </a:srgb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282" name="AutoShape 11"/>
            <p:cNvSpPr>
              <a:spLocks noChangeArrowheads="1"/>
            </p:cNvSpPr>
            <p:nvPr/>
          </p:nvSpPr>
          <p:spPr bwMode="ltGray">
            <a:xfrm>
              <a:off x="2163" y="2091"/>
              <a:ext cx="1432" cy="134"/>
            </a:xfrm>
            <a:prstGeom prst="roundRect">
              <a:avLst>
                <a:gd name="adj" fmla="val 28356"/>
              </a:avLst>
            </a:prstGeom>
            <a:gradFill rotWithShape="1">
              <a:gsLst>
                <a:gs pos="0">
                  <a:srgbClr val="FFFFFF">
                    <a:alpha val="70000"/>
                  </a:srgbClr>
                </a:gs>
                <a:gs pos="100000">
                  <a:schemeClr val="folHlink">
                    <a:alpha val="70000"/>
                  </a:scheme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11272" name="Rectangle 12"/>
          <p:cNvSpPr>
            <a:spLocks noChangeArrowheads="1"/>
          </p:cNvSpPr>
          <p:nvPr/>
        </p:nvSpPr>
        <p:spPr bwMode="black">
          <a:xfrm>
            <a:off x="4678363" y="2205038"/>
            <a:ext cx="1870075" cy="812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104306" tIns="52153" rIns="104306" bIns="52153">
            <a:spAutoFit/>
          </a:bodyPr>
          <a:lstStyle/>
          <a:p>
            <a:pPr algn="ctr"/>
            <a:r>
              <a:rPr lang="ru-RU" sz="2300" b="1">
                <a:solidFill>
                  <a:srgbClr val="FFFFFF"/>
                </a:solidFill>
              </a:rPr>
              <a:t>Разработка</a:t>
            </a:r>
          </a:p>
          <a:p>
            <a:pPr algn="ctr"/>
            <a:r>
              <a:rPr lang="ru-RU" sz="2300" b="1">
                <a:solidFill>
                  <a:srgbClr val="FFFFFF"/>
                </a:solidFill>
              </a:rPr>
              <a:t> программ</a:t>
            </a:r>
            <a:endParaRPr lang="en-US" sz="2300" b="1">
              <a:solidFill>
                <a:srgbClr val="FFFFFF"/>
              </a:solidFill>
            </a:endParaRPr>
          </a:p>
        </p:txBody>
      </p:sp>
      <p:sp>
        <p:nvSpPr>
          <p:cNvPr id="11277" name="AutoShape 13"/>
          <p:cNvSpPr>
            <a:spLocks noChangeArrowheads="1"/>
          </p:cNvSpPr>
          <p:nvPr/>
        </p:nvSpPr>
        <p:spPr bwMode="gray">
          <a:xfrm>
            <a:off x="393700" y="2284413"/>
            <a:ext cx="3384550" cy="4467225"/>
          </a:xfrm>
          <a:prstGeom prst="roundRect">
            <a:avLst>
              <a:gd name="adj" fmla="val 4639"/>
            </a:avLst>
          </a:prstGeom>
          <a:gradFill rotWithShape="1">
            <a:gsLst>
              <a:gs pos="0">
                <a:srgbClr val="D7D7D7">
                  <a:gamma/>
                  <a:tint val="4314"/>
                  <a:invGamma/>
                </a:srgbClr>
              </a:gs>
              <a:gs pos="100000">
                <a:srgbClr val="D7D7D7"/>
              </a:gs>
            </a:gsLst>
            <a:lin ang="5400000" scaled="1"/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lIns="104306" tIns="52153" rIns="104306" bIns="52153" anchor="ctr"/>
          <a:lstStyle/>
          <a:p>
            <a:pPr>
              <a:defRPr/>
            </a:pPr>
            <a:endParaRPr lang="ru-RU"/>
          </a:p>
        </p:txBody>
      </p:sp>
      <p:sp>
        <p:nvSpPr>
          <p:cNvPr id="11274" name="AutoShape 14"/>
          <p:cNvSpPr>
            <a:spLocks noChangeArrowheads="1"/>
          </p:cNvSpPr>
          <p:nvPr/>
        </p:nvSpPr>
        <p:spPr bwMode="ltGray">
          <a:xfrm>
            <a:off x="622300" y="1951038"/>
            <a:ext cx="2808288" cy="1143000"/>
          </a:xfrm>
          <a:prstGeom prst="roundRect">
            <a:avLst>
              <a:gd name="adj" fmla="val 16667"/>
            </a:avLst>
          </a:prstGeom>
          <a:solidFill>
            <a:schemeClr val="bg2"/>
          </a:solidFill>
          <a:ln w="38100" algn="ctr">
            <a:solidFill>
              <a:srgbClr val="FFFFFF">
                <a:alpha val="70195"/>
              </a:srgbClr>
            </a:solidFill>
            <a:round/>
            <a:headEnd/>
            <a:tailEnd/>
          </a:ln>
        </p:spPr>
        <p:txBody>
          <a:bodyPr wrap="none" lIns="104306" tIns="52153" rIns="104306" bIns="52153" anchor="ctr"/>
          <a:lstStyle/>
          <a:p>
            <a:endParaRPr lang="ru-RU"/>
          </a:p>
        </p:txBody>
      </p:sp>
      <p:sp>
        <p:nvSpPr>
          <p:cNvPr id="11275" name="AutoShape 15"/>
          <p:cNvSpPr>
            <a:spLocks noChangeArrowheads="1"/>
          </p:cNvSpPr>
          <p:nvPr/>
        </p:nvSpPr>
        <p:spPr bwMode="ltGray">
          <a:xfrm>
            <a:off x="909638" y="2043113"/>
            <a:ext cx="2659062" cy="138112"/>
          </a:xfrm>
          <a:prstGeom prst="roundRect">
            <a:avLst>
              <a:gd name="adj" fmla="val 28356"/>
            </a:avLst>
          </a:prstGeom>
          <a:gradFill rotWithShape="1">
            <a:gsLst>
              <a:gs pos="0">
                <a:srgbClr val="FFFFFF">
                  <a:alpha val="70000"/>
                </a:srgbClr>
              </a:gs>
              <a:gs pos="100000">
                <a:schemeClr val="hlink">
                  <a:alpha val="70000"/>
                </a:schemeClr>
              </a:gs>
            </a:gsLst>
            <a:lin ang="5400000" scaled="1"/>
          </a:gradFill>
          <a:ln w="9525" algn="ctr">
            <a:noFill/>
            <a:round/>
            <a:headEnd/>
            <a:tailEnd/>
          </a:ln>
        </p:spPr>
        <p:txBody>
          <a:bodyPr wrap="none" lIns="104306" tIns="52153" rIns="104306" bIns="52153" anchor="ctr"/>
          <a:lstStyle/>
          <a:p>
            <a:endParaRPr lang="ru-RU"/>
          </a:p>
        </p:txBody>
      </p:sp>
      <p:sp>
        <p:nvSpPr>
          <p:cNvPr id="11276" name="Rectangle 16"/>
          <p:cNvSpPr>
            <a:spLocks noChangeArrowheads="1"/>
          </p:cNvSpPr>
          <p:nvPr/>
        </p:nvSpPr>
        <p:spPr bwMode="black">
          <a:xfrm>
            <a:off x="928688" y="2070100"/>
            <a:ext cx="2360612" cy="8143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104306" tIns="52153" rIns="104306" bIns="52153">
            <a:spAutoFit/>
          </a:bodyPr>
          <a:lstStyle/>
          <a:p>
            <a:pPr algn="ctr"/>
            <a:r>
              <a:rPr lang="ru-RU" sz="2300" b="1">
                <a:solidFill>
                  <a:srgbClr val="FFFFFF"/>
                </a:solidFill>
              </a:rPr>
              <a:t>Повышение </a:t>
            </a:r>
          </a:p>
          <a:p>
            <a:pPr algn="ctr"/>
            <a:r>
              <a:rPr lang="ru-RU" sz="2300" b="1">
                <a:solidFill>
                  <a:srgbClr val="FFFFFF"/>
                </a:solidFill>
              </a:rPr>
              <a:t>квалификации</a:t>
            </a:r>
            <a:endParaRPr lang="en-US" sz="2300" b="1">
              <a:solidFill>
                <a:srgbClr val="FFFFFF"/>
              </a:solidFill>
            </a:endParaRPr>
          </a:p>
        </p:txBody>
      </p:sp>
      <p:sp>
        <p:nvSpPr>
          <p:cNvPr id="10253" name="Text Box 17"/>
          <p:cNvSpPr txBox="1">
            <a:spLocks noChangeArrowheads="1"/>
          </p:cNvSpPr>
          <p:nvPr/>
        </p:nvSpPr>
        <p:spPr bwMode="gray">
          <a:xfrm>
            <a:off x="1536700" y="7040563"/>
            <a:ext cx="7685088" cy="5207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104306" tIns="52153" rIns="104306" bIns="52153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2700" b="1" dirty="0">
                <a:solidFill>
                  <a:schemeClr val="accent6">
                    <a:lumMod val="75000"/>
                  </a:schemeClr>
                </a:solidFill>
              </a:rPr>
              <a:t>Книга книгой,  да  и своим  умом  двигай</a:t>
            </a:r>
            <a:endParaRPr lang="en-US" sz="27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0254" name="Text Box 18"/>
          <p:cNvSpPr txBox="1">
            <a:spLocks noChangeArrowheads="1"/>
          </p:cNvSpPr>
          <p:nvPr/>
        </p:nvSpPr>
        <p:spPr bwMode="gray">
          <a:xfrm>
            <a:off x="546100" y="3252788"/>
            <a:ext cx="3276600" cy="39830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104306" tIns="52153" rIns="104306" bIns="52153">
            <a:spAutoFit/>
          </a:bodyPr>
          <a:lstStyle/>
          <a:p>
            <a:pPr eaLnBrk="0" hangingPunct="0">
              <a:buFont typeface="Arial" charset="0"/>
              <a:buChar char="•"/>
              <a:defRPr/>
            </a:pPr>
            <a:r>
              <a:rPr lang="ru-RU" sz="1800" b="1" dirty="0">
                <a:latin typeface="+mn-lt"/>
              </a:rPr>
              <a:t>Систематическое прохождение курсов повышения квалификации</a:t>
            </a:r>
          </a:p>
          <a:p>
            <a:pPr eaLnBrk="0" hangingPunct="0">
              <a:buFont typeface="Arial" charset="0"/>
              <a:buChar char="•"/>
              <a:defRPr/>
            </a:pPr>
            <a:r>
              <a:rPr lang="ru-RU" sz="1800" b="1" dirty="0">
                <a:solidFill>
                  <a:srgbClr val="000000"/>
                </a:solidFill>
              </a:rPr>
              <a:t>Дистанционное обучение</a:t>
            </a:r>
          </a:p>
          <a:p>
            <a:pPr eaLnBrk="0" hangingPunct="0">
              <a:buFont typeface="Arial" charset="0"/>
              <a:buChar char="•"/>
              <a:defRPr/>
            </a:pPr>
            <a:r>
              <a:rPr lang="ru-RU" sz="1800" b="1" dirty="0">
                <a:solidFill>
                  <a:srgbClr val="000000"/>
                </a:solidFill>
              </a:rPr>
              <a:t> Проблемные семинары</a:t>
            </a:r>
          </a:p>
          <a:p>
            <a:pPr eaLnBrk="0" hangingPunct="0">
              <a:buFont typeface="Arial" charset="0"/>
              <a:buChar char="•"/>
              <a:defRPr/>
            </a:pPr>
            <a:r>
              <a:rPr lang="ru-RU" sz="1800" b="1" dirty="0">
                <a:solidFill>
                  <a:srgbClr val="000000"/>
                </a:solidFill>
              </a:rPr>
              <a:t> Производственная учёба в </a:t>
            </a:r>
            <a:r>
              <a:rPr lang="ru-RU" sz="1800" b="1" dirty="0" smtClean="0">
                <a:solidFill>
                  <a:srgbClr val="000000"/>
                </a:solidFill>
              </a:rPr>
              <a:t>ОУ</a:t>
            </a:r>
            <a:endParaRPr lang="ru-RU" sz="1800" b="1" dirty="0">
              <a:solidFill>
                <a:srgbClr val="000000"/>
              </a:solidFill>
            </a:endParaRPr>
          </a:p>
          <a:p>
            <a:pPr eaLnBrk="0" hangingPunct="0">
              <a:buFont typeface="Arial" charset="0"/>
              <a:buChar char="•"/>
              <a:defRPr/>
            </a:pPr>
            <a:r>
              <a:rPr lang="ru-RU" sz="1800" b="1" dirty="0">
                <a:solidFill>
                  <a:srgbClr val="000000"/>
                </a:solidFill>
              </a:rPr>
              <a:t> Самообразование</a:t>
            </a:r>
          </a:p>
          <a:p>
            <a:pPr eaLnBrk="0" hangingPunct="0">
              <a:buFont typeface="Arial" charset="0"/>
              <a:buChar char="•"/>
              <a:defRPr/>
            </a:pPr>
            <a:r>
              <a:rPr lang="ru-RU" sz="1800" b="1" dirty="0">
                <a:latin typeface="+mn-lt"/>
              </a:rPr>
              <a:t>Изучение информационно-компьютерных технологий</a:t>
            </a:r>
          </a:p>
          <a:p>
            <a:pPr eaLnBrk="0" hangingPunct="0">
              <a:defRPr/>
            </a:pP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10255" name="Text Box 19"/>
          <p:cNvSpPr txBox="1">
            <a:spLocks noChangeArrowheads="1"/>
          </p:cNvSpPr>
          <p:nvPr/>
        </p:nvSpPr>
        <p:spPr bwMode="gray">
          <a:xfrm>
            <a:off x="4094163" y="3228975"/>
            <a:ext cx="2930525" cy="37063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104306" tIns="52153" rIns="104306" bIns="52153">
            <a:spAutoFit/>
          </a:bodyPr>
          <a:lstStyle/>
          <a:p>
            <a:pPr>
              <a:spcBef>
                <a:spcPct val="50000"/>
              </a:spcBef>
              <a:buFontTx/>
              <a:buChar char="•"/>
              <a:defRPr/>
            </a:pPr>
            <a:r>
              <a:rPr lang="en-US" sz="1800" b="1" dirty="0">
                <a:solidFill>
                  <a:srgbClr val="000000"/>
                </a:solidFill>
              </a:rPr>
              <a:t> </a:t>
            </a:r>
            <a:r>
              <a:rPr lang="ru-RU" sz="1800" b="1" dirty="0">
                <a:solidFill>
                  <a:srgbClr val="000000"/>
                </a:solidFill>
              </a:rPr>
              <a:t>Мониторинг развития личности и индивидуальности </a:t>
            </a:r>
            <a:r>
              <a:rPr lang="ru-RU" sz="1800" b="1" dirty="0" smtClean="0">
                <a:solidFill>
                  <a:srgbClr val="000000"/>
                </a:solidFill>
              </a:rPr>
              <a:t>ребёнка</a:t>
            </a:r>
            <a:endParaRPr lang="en-US" sz="1800" b="1" dirty="0">
              <a:solidFill>
                <a:srgbClr val="000000"/>
              </a:solidFill>
            </a:endParaRPr>
          </a:p>
          <a:p>
            <a:pPr>
              <a:spcBef>
                <a:spcPct val="50000"/>
              </a:spcBef>
              <a:buFontTx/>
              <a:buChar char="•"/>
              <a:defRPr/>
            </a:pPr>
            <a:r>
              <a:rPr lang="en-US" sz="1800" b="1" dirty="0">
                <a:solidFill>
                  <a:srgbClr val="000000"/>
                </a:solidFill>
              </a:rPr>
              <a:t> </a:t>
            </a:r>
            <a:r>
              <a:rPr lang="ru-RU" sz="1800" b="1" dirty="0">
                <a:solidFill>
                  <a:srgbClr val="000000"/>
                </a:solidFill>
              </a:rPr>
              <a:t>Воспитательная система </a:t>
            </a:r>
            <a:r>
              <a:rPr lang="ru-RU" sz="1800" b="1" dirty="0" smtClean="0">
                <a:solidFill>
                  <a:srgbClr val="000000"/>
                </a:solidFill>
              </a:rPr>
              <a:t>группы</a:t>
            </a:r>
            <a:endParaRPr lang="ru-RU" sz="1800" b="1" dirty="0">
              <a:solidFill>
                <a:srgbClr val="000000"/>
              </a:solidFill>
            </a:endParaRPr>
          </a:p>
          <a:p>
            <a:pPr>
              <a:spcBef>
                <a:spcPct val="50000"/>
              </a:spcBef>
              <a:buFontTx/>
              <a:buChar char="•"/>
              <a:defRPr/>
            </a:pPr>
            <a:r>
              <a:rPr lang="ru-RU" sz="1800" b="1" dirty="0">
                <a:latin typeface="+mn-lt"/>
              </a:rPr>
              <a:t>Помещение своих разработок на сайтах в Интернете </a:t>
            </a:r>
          </a:p>
          <a:p>
            <a:pPr>
              <a:spcBef>
                <a:spcPct val="50000"/>
              </a:spcBef>
              <a:buFontTx/>
              <a:buChar char="•"/>
              <a:defRPr/>
            </a:pPr>
            <a:endParaRPr lang="ru-RU" sz="1800" b="1" dirty="0">
              <a:latin typeface="+mn-lt"/>
            </a:endParaRPr>
          </a:p>
          <a:p>
            <a:pPr>
              <a:spcBef>
                <a:spcPct val="50000"/>
              </a:spcBef>
              <a:buFontTx/>
              <a:buChar char="•"/>
              <a:defRPr/>
            </a:pP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10256" name="Text Box 19"/>
          <p:cNvSpPr txBox="1">
            <a:spLocks noChangeArrowheads="1"/>
          </p:cNvSpPr>
          <p:nvPr/>
        </p:nvSpPr>
        <p:spPr bwMode="gray">
          <a:xfrm>
            <a:off x="7435850" y="3308350"/>
            <a:ext cx="2930525" cy="37052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104306" tIns="52153" rIns="104306" bIns="52153">
            <a:spAutoFit/>
          </a:bodyPr>
          <a:lstStyle/>
          <a:p>
            <a:pPr>
              <a:spcBef>
                <a:spcPct val="50000"/>
              </a:spcBef>
              <a:buFontTx/>
              <a:buChar char="•"/>
              <a:defRPr/>
            </a:pPr>
            <a:r>
              <a:rPr lang="en-US" sz="1800" b="1" dirty="0">
                <a:solidFill>
                  <a:srgbClr val="000000"/>
                </a:solidFill>
              </a:rPr>
              <a:t> </a:t>
            </a:r>
            <a:r>
              <a:rPr lang="ru-RU" sz="1800" b="1" dirty="0">
                <a:solidFill>
                  <a:srgbClr val="000000"/>
                </a:solidFill>
              </a:rPr>
              <a:t>Конкурсы профессионального мастерства  муниципального, регионального и федерального уровней</a:t>
            </a:r>
          </a:p>
          <a:p>
            <a:pPr>
              <a:spcBef>
                <a:spcPct val="50000"/>
              </a:spcBef>
              <a:buFontTx/>
              <a:buChar char="•"/>
              <a:defRPr/>
            </a:pPr>
            <a:r>
              <a:rPr lang="ru-RU" sz="1800" b="1" dirty="0">
                <a:latin typeface="+mn-lt"/>
                <a:cs typeface="Times New Roman" pitchFamily="18" charset="0"/>
              </a:rPr>
              <a:t>Дискуссии, совещания, обмен опытом с коллегами в учреждении, в районе и в Интернете;</a:t>
            </a:r>
          </a:p>
          <a:p>
            <a:pPr>
              <a:spcBef>
                <a:spcPct val="50000"/>
              </a:spcBef>
              <a:buFontTx/>
              <a:buChar char="•"/>
              <a:defRPr/>
            </a:pPr>
            <a:endParaRPr lang="en-US" sz="1800" b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46100" y="504031"/>
            <a:ext cx="9753600" cy="2123658"/>
          </a:xfrm>
          <a:prstGeom prst="rect">
            <a:avLst/>
          </a:prstGeom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r>
              <a:rPr lang="ru-RU" sz="4400" b="1" i="1" spc="50" dirty="0">
                <a:ln w="11430"/>
                <a:solidFill>
                  <a:srgbClr val="33CC33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itchFamily="34" charset="0"/>
              </a:rPr>
              <a:t>Критерии оценивания уровня  профессиональной компетентности 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0" y="2536825"/>
            <a:ext cx="8545513" cy="5024438"/>
          </a:xfrm>
        </p:spPr>
        <p:txBody>
          <a:bodyPr/>
          <a:lstStyle/>
          <a:p>
            <a:pPr>
              <a:defRPr/>
            </a:pPr>
            <a:r>
              <a:rPr lang="ru-RU" sz="32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itchFamily="18" charset="-127"/>
                <a:ea typeface="Batang" pitchFamily="18" charset="-127"/>
              </a:rPr>
              <a:t>Владение современными педагогическими технологиями и их применение в профессиональной деятельности.</a:t>
            </a:r>
          </a:p>
          <a:p>
            <a:pPr>
              <a:defRPr/>
            </a:pPr>
            <a:r>
              <a:rPr lang="ru-RU" sz="32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itchFamily="18" charset="-127"/>
                <a:ea typeface="Batang" pitchFamily="18" charset="-127"/>
              </a:rPr>
              <a:t>Готовность решать профессиональные предметные задачи.</a:t>
            </a:r>
          </a:p>
          <a:p>
            <a:pPr>
              <a:defRPr/>
            </a:pPr>
            <a:r>
              <a:rPr lang="ru-RU" sz="32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itchFamily="18" charset="-127"/>
                <a:ea typeface="Batang" pitchFamily="18" charset="-127"/>
              </a:rPr>
              <a:t> Способность контролировать свою деятельность в соответствии с принятыми правилами и нормами.</a:t>
            </a:r>
          </a:p>
          <a:p>
            <a:pPr>
              <a:defRPr/>
            </a:pPr>
            <a:endParaRPr lang="ru-RU" dirty="0"/>
          </a:p>
        </p:txBody>
      </p:sp>
      <p:pic>
        <p:nvPicPr>
          <p:cNvPr id="12292" name="Picture 11" descr="C:\Documents and Settings\Константин\Мои документы\Мои рисунки\Организатор клипов (Microsoft)\j0415490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89900" y="1189038"/>
            <a:ext cx="2603500" cy="344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9900" y="427038"/>
            <a:ext cx="9623425" cy="1511300"/>
          </a:xfrm>
        </p:spPr>
        <p:txBody>
          <a:bodyPr/>
          <a:lstStyle/>
          <a:p>
            <a:pPr>
              <a:defRPr/>
            </a:pPr>
            <a:r>
              <a:rPr lang="ru-RU" sz="4400" b="1" i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Как оценить ИКТ-компетентность учителя?</a:t>
            </a:r>
            <a:endParaRPr lang="ru-RU" sz="4400" dirty="0">
              <a:solidFill>
                <a:schemeClr val="tx1">
                  <a:lumMod val="75000"/>
                  <a:lumOff val="25000"/>
                </a:schemeClr>
              </a:solidFill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41300" y="1798638"/>
            <a:ext cx="10452100" cy="4286250"/>
          </a:xfrm>
        </p:spPr>
        <p:txBody>
          <a:bodyPr/>
          <a:lstStyle/>
          <a:p>
            <a:pPr marL="0" indent="0" algn="ctr">
              <a:buFont typeface="Wingdings" pitchFamily="2" charset="2"/>
              <a:buNone/>
              <a:defRPr/>
            </a:pPr>
            <a:r>
              <a:rPr lang="ru-RU" sz="2800" b="1" dirty="0" smtClean="0">
                <a:solidFill>
                  <a:srgbClr val="0070C0"/>
                </a:solidFill>
              </a:rPr>
              <a:t>Для формирования базовой ИКТ – компетентности необходимо:</a:t>
            </a:r>
            <a:endParaRPr lang="ru-RU" sz="2800" dirty="0" smtClean="0"/>
          </a:p>
          <a:p>
            <a:pPr>
              <a:defRPr/>
            </a:pPr>
            <a:r>
              <a:rPr lang="ru-RU" sz="2800" b="1" dirty="0" smtClean="0">
                <a:solidFill>
                  <a:srgbClr val="002060"/>
                </a:solidFill>
              </a:rPr>
              <a:t>наличие представлений о функционировании ПК и дидактических возможностях ИКТ;</a:t>
            </a:r>
          </a:p>
          <a:p>
            <a:pPr>
              <a:defRPr/>
            </a:pPr>
            <a:r>
              <a:rPr lang="ru-RU" sz="2800" b="1" dirty="0" smtClean="0">
                <a:solidFill>
                  <a:srgbClr val="002060"/>
                </a:solidFill>
              </a:rPr>
              <a:t>овладение методическими основами подготовки наглядных и дидактических материалов;</a:t>
            </a:r>
          </a:p>
          <a:p>
            <a:pPr>
              <a:defRPr/>
            </a:pPr>
            <a:r>
              <a:rPr lang="ru-RU" sz="2800" b="1" dirty="0" smtClean="0">
                <a:solidFill>
                  <a:srgbClr val="002060"/>
                </a:solidFill>
              </a:rPr>
              <a:t>использование Интернета и цифровых образовательных ресурсов в педагогической деятельности;</a:t>
            </a:r>
          </a:p>
          <a:p>
            <a:pPr>
              <a:defRPr/>
            </a:pPr>
            <a:r>
              <a:rPr lang="ru-RU" sz="2800" b="1" dirty="0" smtClean="0">
                <a:solidFill>
                  <a:srgbClr val="002060"/>
                </a:solidFill>
              </a:rPr>
              <a:t>формирование положительной мотивации  к использованию ИКТ.</a:t>
            </a:r>
          </a:p>
          <a:p>
            <a:pPr>
              <a:buFont typeface="Wingdings" pitchFamily="2" charset="2"/>
              <a:buNone/>
              <a:defRPr/>
            </a:pPr>
            <a:endParaRPr lang="ru-RU" dirty="0"/>
          </a:p>
        </p:txBody>
      </p:sp>
      <p:pic>
        <p:nvPicPr>
          <p:cNvPr id="13316" name="Picture 9" descr="MCj0285758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-556854">
            <a:off x="8742363" y="5364163"/>
            <a:ext cx="1825625" cy="170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584200" y="314325"/>
            <a:ext cx="8110538" cy="1009650"/>
          </a:xfrm>
        </p:spPr>
        <p:txBody>
          <a:bodyPr/>
          <a:lstStyle/>
          <a:p>
            <a:pPr>
              <a:defRPr/>
            </a:pPr>
            <a:r>
              <a:rPr lang="ru-RU" sz="3200" b="1" i="1" dirty="0" smtClean="0">
                <a:solidFill>
                  <a:srgbClr val="33CC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Как повысить ИКТ компетентность учителя ?</a:t>
            </a:r>
            <a:endParaRPr lang="en-US" sz="3200" dirty="0"/>
          </a:p>
        </p:txBody>
      </p:sp>
      <p:sp>
        <p:nvSpPr>
          <p:cNvPr id="14339" name="Freeform 3"/>
          <p:cNvSpPr>
            <a:spLocks/>
          </p:cNvSpPr>
          <p:nvPr/>
        </p:nvSpPr>
        <p:spPr bwMode="gray">
          <a:xfrm>
            <a:off x="8775700" y="3475038"/>
            <a:ext cx="1587500" cy="1517650"/>
          </a:xfrm>
          <a:custGeom>
            <a:avLst/>
            <a:gdLst>
              <a:gd name="T0" fmla="*/ 0 w 735"/>
              <a:gd name="T1" fmla="*/ 0 h 532"/>
              <a:gd name="T2" fmla="*/ 2147483647 w 735"/>
              <a:gd name="T3" fmla="*/ 2147483647 h 532"/>
              <a:gd name="T4" fmla="*/ 2147483647 w 735"/>
              <a:gd name="T5" fmla="*/ 2147483647 h 532"/>
              <a:gd name="T6" fmla="*/ 2147483647 w 735"/>
              <a:gd name="T7" fmla="*/ 2147483647 h 532"/>
              <a:gd name="T8" fmla="*/ 2147483647 w 735"/>
              <a:gd name="T9" fmla="*/ 2147483647 h 532"/>
              <a:gd name="T10" fmla="*/ 2147483647 w 735"/>
              <a:gd name="T11" fmla="*/ 2147483647 h 532"/>
              <a:gd name="T12" fmla="*/ 2147483647 w 735"/>
              <a:gd name="T13" fmla="*/ 2147483647 h 532"/>
              <a:gd name="T14" fmla="*/ 2147483647 w 735"/>
              <a:gd name="T15" fmla="*/ 2147483647 h 532"/>
              <a:gd name="T16" fmla="*/ 2147483647 w 735"/>
              <a:gd name="T17" fmla="*/ 2147483647 h 532"/>
              <a:gd name="T18" fmla="*/ 2147483647 w 735"/>
              <a:gd name="T19" fmla="*/ 2147483647 h 532"/>
              <a:gd name="T20" fmla="*/ 2147483647 w 735"/>
              <a:gd name="T21" fmla="*/ 2147483647 h 532"/>
              <a:gd name="T22" fmla="*/ 2147483647 w 735"/>
              <a:gd name="T23" fmla="*/ 2147483647 h 532"/>
              <a:gd name="T24" fmla="*/ 2147483647 w 735"/>
              <a:gd name="T25" fmla="*/ 0 h 532"/>
              <a:gd name="T26" fmla="*/ 0 w 735"/>
              <a:gd name="T27" fmla="*/ 0 h 532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w 735"/>
              <a:gd name="T43" fmla="*/ 0 h 532"/>
              <a:gd name="T44" fmla="*/ 735 w 735"/>
              <a:gd name="T45" fmla="*/ 532 h 532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735" h="532">
                <a:moveTo>
                  <a:pt x="0" y="0"/>
                </a:moveTo>
                <a:cubicBezTo>
                  <a:pt x="0" y="0"/>
                  <a:pt x="85" y="216"/>
                  <a:pt x="382" y="202"/>
                </a:cubicBezTo>
                <a:cubicBezTo>
                  <a:pt x="479" y="202"/>
                  <a:pt x="577" y="202"/>
                  <a:pt x="577" y="202"/>
                </a:cubicBezTo>
                <a:cubicBezTo>
                  <a:pt x="577" y="202"/>
                  <a:pt x="639" y="201"/>
                  <a:pt x="637" y="249"/>
                </a:cubicBezTo>
                <a:cubicBezTo>
                  <a:pt x="638" y="325"/>
                  <a:pt x="639" y="402"/>
                  <a:pt x="639" y="402"/>
                </a:cubicBezTo>
                <a:lnTo>
                  <a:pt x="598" y="400"/>
                </a:lnTo>
                <a:lnTo>
                  <a:pt x="669" y="532"/>
                </a:lnTo>
                <a:lnTo>
                  <a:pt x="735" y="402"/>
                </a:lnTo>
                <a:lnTo>
                  <a:pt x="696" y="402"/>
                </a:lnTo>
                <a:cubicBezTo>
                  <a:pt x="696" y="402"/>
                  <a:pt x="695" y="314"/>
                  <a:pt x="694" y="226"/>
                </a:cubicBezTo>
                <a:cubicBezTo>
                  <a:pt x="687" y="160"/>
                  <a:pt x="616" y="150"/>
                  <a:pt x="616" y="150"/>
                </a:cubicBezTo>
                <a:cubicBezTo>
                  <a:pt x="556" y="137"/>
                  <a:pt x="473" y="153"/>
                  <a:pt x="335" y="149"/>
                </a:cubicBezTo>
                <a:cubicBezTo>
                  <a:pt x="110" y="126"/>
                  <a:pt x="69" y="0"/>
                  <a:pt x="69" y="0"/>
                </a:cubicBezTo>
                <a:lnTo>
                  <a:pt x="0" y="0"/>
                </a:lnTo>
                <a:close/>
              </a:path>
            </a:pathLst>
          </a:custGeom>
          <a:gradFill rotWithShape="1">
            <a:gsLst>
              <a:gs pos="0">
                <a:schemeClr val="bg1">
                  <a:alpha val="0"/>
                </a:schemeClr>
              </a:gs>
              <a:gs pos="100000">
                <a:schemeClr val="bg2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wrap="none" lIns="104306" tIns="52153" rIns="104306" bIns="52153" anchor="ctr"/>
          <a:lstStyle/>
          <a:p>
            <a:endParaRPr lang="ru-RU"/>
          </a:p>
        </p:txBody>
      </p:sp>
      <p:sp>
        <p:nvSpPr>
          <p:cNvPr id="14340" name="Freeform 4"/>
          <p:cNvSpPr>
            <a:spLocks/>
          </p:cNvSpPr>
          <p:nvPr/>
        </p:nvSpPr>
        <p:spPr bwMode="gray">
          <a:xfrm>
            <a:off x="5346700" y="3398838"/>
            <a:ext cx="334963" cy="1722437"/>
          </a:xfrm>
          <a:custGeom>
            <a:avLst/>
            <a:gdLst>
              <a:gd name="T0" fmla="*/ 2147483647 w 142"/>
              <a:gd name="T1" fmla="*/ 2147483647 h 604"/>
              <a:gd name="T2" fmla="*/ 2147483647 w 142"/>
              <a:gd name="T3" fmla="*/ 2147483647 h 604"/>
              <a:gd name="T4" fmla="*/ 0 w 142"/>
              <a:gd name="T5" fmla="*/ 2147483647 h 604"/>
              <a:gd name="T6" fmla="*/ 2147483647 w 142"/>
              <a:gd name="T7" fmla="*/ 2147483647 h 604"/>
              <a:gd name="T8" fmla="*/ 2147483647 w 142"/>
              <a:gd name="T9" fmla="*/ 2147483647 h 604"/>
              <a:gd name="T10" fmla="*/ 2147483647 w 142"/>
              <a:gd name="T11" fmla="*/ 2147483647 h 604"/>
              <a:gd name="T12" fmla="*/ 2147483647 w 142"/>
              <a:gd name="T13" fmla="*/ 0 h 604"/>
              <a:gd name="T14" fmla="*/ 2147483647 w 142"/>
              <a:gd name="T15" fmla="*/ 2147483647 h 604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42"/>
              <a:gd name="T25" fmla="*/ 0 h 604"/>
              <a:gd name="T26" fmla="*/ 142 w 142"/>
              <a:gd name="T27" fmla="*/ 604 h 604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42" h="604">
                <a:moveTo>
                  <a:pt x="37" y="1"/>
                </a:moveTo>
                <a:lnTo>
                  <a:pt x="45" y="472"/>
                </a:lnTo>
                <a:lnTo>
                  <a:pt x="0" y="474"/>
                </a:lnTo>
                <a:lnTo>
                  <a:pt x="72" y="604"/>
                </a:lnTo>
                <a:lnTo>
                  <a:pt x="142" y="474"/>
                </a:lnTo>
                <a:lnTo>
                  <a:pt x="100" y="474"/>
                </a:lnTo>
                <a:lnTo>
                  <a:pt x="99" y="0"/>
                </a:lnTo>
                <a:lnTo>
                  <a:pt x="37" y="1"/>
                </a:lnTo>
                <a:close/>
              </a:path>
            </a:pathLst>
          </a:custGeom>
          <a:gradFill rotWithShape="1">
            <a:gsLst>
              <a:gs pos="0">
                <a:schemeClr val="bg1">
                  <a:alpha val="0"/>
                </a:schemeClr>
              </a:gs>
              <a:gs pos="100000">
                <a:schemeClr val="bg2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wrap="none" lIns="104306" tIns="52153" rIns="104306" bIns="52153" anchor="ctr"/>
          <a:lstStyle/>
          <a:p>
            <a:endParaRPr lang="ru-RU"/>
          </a:p>
        </p:txBody>
      </p:sp>
      <p:sp>
        <p:nvSpPr>
          <p:cNvPr id="14341" name="Freeform 5"/>
          <p:cNvSpPr>
            <a:spLocks/>
          </p:cNvSpPr>
          <p:nvPr/>
        </p:nvSpPr>
        <p:spPr bwMode="gray">
          <a:xfrm flipH="1">
            <a:off x="1079500" y="3475038"/>
            <a:ext cx="1671638" cy="1517650"/>
          </a:xfrm>
          <a:custGeom>
            <a:avLst/>
            <a:gdLst>
              <a:gd name="T0" fmla="*/ 0 w 735"/>
              <a:gd name="T1" fmla="*/ 0 h 532"/>
              <a:gd name="T2" fmla="*/ 2147483647 w 735"/>
              <a:gd name="T3" fmla="*/ 2147483647 h 532"/>
              <a:gd name="T4" fmla="*/ 2147483647 w 735"/>
              <a:gd name="T5" fmla="*/ 2147483647 h 532"/>
              <a:gd name="T6" fmla="*/ 2147483647 w 735"/>
              <a:gd name="T7" fmla="*/ 2147483647 h 532"/>
              <a:gd name="T8" fmla="*/ 2147483647 w 735"/>
              <a:gd name="T9" fmla="*/ 2147483647 h 532"/>
              <a:gd name="T10" fmla="*/ 2147483647 w 735"/>
              <a:gd name="T11" fmla="*/ 2147483647 h 532"/>
              <a:gd name="T12" fmla="*/ 2147483647 w 735"/>
              <a:gd name="T13" fmla="*/ 2147483647 h 532"/>
              <a:gd name="T14" fmla="*/ 2147483647 w 735"/>
              <a:gd name="T15" fmla="*/ 2147483647 h 532"/>
              <a:gd name="T16" fmla="*/ 2147483647 w 735"/>
              <a:gd name="T17" fmla="*/ 2147483647 h 532"/>
              <a:gd name="T18" fmla="*/ 2147483647 w 735"/>
              <a:gd name="T19" fmla="*/ 2147483647 h 532"/>
              <a:gd name="T20" fmla="*/ 2147483647 w 735"/>
              <a:gd name="T21" fmla="*/ 2147483647 h 532"/>
              <a:gd name="T22" fmla="*/ 2147483647 w 735"/>
              <a:gd name="T23" fmla="*/ 2147483647 h 532"/>
              <a:gd name="T24" fmla="*/ 2147483647 w 735"/>
              <a:gd name="T25" fmla="*/ 0 h 532"/>
              <a:gd name="T26" fmla="*/ 0 w 735"/>
              <a:gd name="T27" fmla="*/ 0 h 532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w 735"/>
              <a:gd name="T43" fmla="*/ 0 h 532"/>
              <a:gd name="T44" fmla="*/ 735 w 735"/>
              <a:gd name="T45" fmla="*/ 532 h 532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735" h="532">
                <a:moveTo>
                  <a:pt x="0" y="0"/>
                </a:moveTo>
                <a:cubicBezTo>
                  <a:pt x="0" y="0"/>
                  <a:pt x="85" y="216"/>
                  <a:pt x="382" y="202"/>
                </a:cubicBezTo>
                <a:cubicBezTo>
                  <a:pt x="479" y="202"/>
                  <a:pt x="577" y="202"/>
                  <a:pt x="577" y="202"/>
                </a:cubicBezTo>
                <a:cubicBezTo>
                  <a:pt x="577" y="202"/>
                  <a:pt x="639" y="201"/>
                  <a:pt x="637" y="249"/>
                </a:cubicBezTo>
                <a:cubicBezTo>
                  <a:pt x="638" y="325"/>
                  <a:pt x="639" y="402"/>
                  <a:pt x="639" y="402"/>
                </a:cubicBezTo>
                <a:lnTo>
                  <a:pt x="598" y="400"/>
                </a:lnTo>
                <a:lnTo>
                  <a:pt x="669" y="532"/>
                </a:lnTo>
                <a:lnTo>
                  <a:pt x="735" y="402"/>
                </a:lnTo>
                <a:lnTo>
                  <a:pt x="696" y="402"/>
                </a:lnTo>
                <a:cubicBezTo>
                  <a:pt x="696" y="402"/>
                  <a:pt x="695" y="314"/>
                  <a:pt x="694" y="226"/>
                </a:cubicBezTo>
                <a:cubicBezTo>
                  <a:pt x="687" y="160"/>
                  <a:pt x="616" y="150"/>
                  <a:pt x="616" y="150"/>
                </a:cubicBezTo>
                <a:cubicBezTo>
                  <a:pt x="556" y="137"/>
                  <a:pt x="473" y="153"/>
                  <a:pt x="335" y="149"/>
                </a:cubicBezTo>
                <a:cubicBezTo>
                  <a:pt x="110" y="126"/>
                  <a:pt x="69" y="0"/>
                  <a:pt x="69" y="0"/>
                </a:cubicBezTo>
                <a:lnTo>
                  <a:pt x="0" y="0"/>
                </a:lnTo>
                <a:close/>
              </a:path>
            </a:pathLst>
          </a:custGeom>
          <a:gradFill rotWithShape="1">
            <a:gsLst>
              <a:gs pos="0">
                <a:schemeClr val="bg1">
                  <a:alpha val="0"/>
                </a:schemeClr>
              </a:gs>
              <a:gs pos="100000">
                <a:schemeClr val="bg2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wrap="none" lIns="104306" tIns="52153" rIns="104306" bIns="52153" anchor="ctr"/>
          <a:lstStyle/>
          <a:p>
            <a:endParaRPr lang="ru-RU"/>
          </a:p>
        </p:txBody>
      </p:sp>
      <p:sp>
        <p:nvSpPr>
          <p:cNvPr id="17415" name="AutoShape 7"/>
          <p:cNvSpPr>
            <a:spLocks noChangeArrowheads="1"/>
          </p:cNvSpPr>
          <p:nvPr/>
        </p:nvSpPr>
        <p:spPr bwMode="gray">
          <a:xfrm>
            <a:off x="0" y="5151438"/>
            <a:ext cx="2222500" cy="2057400"/>
          </a:xfrm>
          <a:prstGeom prst="roundRect">
            <a:avLst>
              <a:gd name="adj" fmla="val 11921"/>
            </a:avLst>
          </a:prstGeom>
          <a:gradFill rotWithShape="1">
            <a:gsLst>
              <a:gs pos="0">
                <a:schemeClr val="tx1">
                  <a:lumMod val="50000"/>
                  <a:lumOff val="50000"/>
                </a:schemeClr>
              </a:gs>
              <a:gs pos="100000">
                <a:schemeClr val="folHlink">
                  <a:gamma/>
                  <a:shade val="69804"/>
                  <a:invGamma/>
                </a:schemeClr>
              </a:gs>
            </a:gsLst>
            <a:lin ang="5400000" scaled="1"/>
          </a:gradFill>
          <a:ln w="25400">
            <a:solidFill>
              <a:srgbClr val="FFFFFF"/>
            </a:solidFill>
            <a:round/>
            <a:headEnd/>
            <a:tailEnd/>
          </a:ln>
          <a:effectLst>
            <a:outerShdw dist="53882" dir="2700000" algn="ctr" rotWithShape="0">
              <a:srgbClr val="000000">
                <a:alpha val="50000"/>
              </a:srgbClr>
            </a:outerShdw>
          </a:effectLst>
        </p:spPr>
        <p:txBody>
          <a:bodyPr wrap="none" lIns="104306" tIns="52153" rIns="104306" bIns="52153" anchor="ctr"/>
          <a:lstStyle/>
          <a:p>
            <a:pPr algn="ctr">
              <a:defRPr/>
            </a:pPr>
            <a:r>
              <a:rPr lang="ru-RU" sz="1800" b="1" dirty="0"/>
              <a:t>участие в </a:t>
            </a:r>
          </a:p>
          <a:p>
            <a:pPr algn="ctr">
              <a:defRPr/>
            </a:pPr>
            <a:r>
              <a:rPr lang="ru-RU" sz="1800" b="1" dirty="0"/>
              <a:t>профессиональных </a:t>
            </a:r>
          </a:p>
          <a:p>
            <a:pPr algn="ctr">
              <a:defRPr/>
            </a:pPr>
            <a:r>
              <a:rPr lang="ru-RU" sz="1800" b="1" dirty="0"/>
              <a:t>конкурсах</a:t>
            </a:r>
          </a:p>
          <a:p>
            <a:pPr algn="ctr">
              <a:defRPr/>
            </a:pPr>
            <a:r>
              <a:rPr lang="ru-RU" sz="1800" b="1" dirty="0"/>
              <a:t>в онлайновых</a:t>
            </a:r>
          </a:p>
          <a:p>
            <a:pPr algn="ctr">
              <a:defRPr/>
            </a:pPr>
            <a:r>
              <a:rPr lang="ru-RU" sz="1800" b="1" dirty="0"/>
              <a:t> форумах и </a:t>
            </a:r>
          </a:p>
          <a:p>
            <a:pPr algn="ctr">
              <a:defRPr/>
            </a:pPr>
            <a:r>
              <a:rPr lang="ru-RU" sz="1800" b="1" dirty="0"/>
              <a:t>педсоветах</a:t>
            </a:r>
          </a:p>
          <a:p>
            <a:pPr algn="ctr">
              <a:defRPr/>
            </a:pPr>
            <a:r>
              <a:rPr lang="ru-RU" sz="1800" b="1" dirty="0"/>
              <a:t>, </a:t>
            </a:r>
            <a:r>
              <a:rPr lang="ru-RU" sz="1800" b="1" dirty="0" err="1"/>
              <a:t>вебинарах</a:t>
            </a:r>
            <a:r>
              <a:rPr lang="ru-RU" sz="1800" b="1" dirty="0"/>
              <a:t> </a:t>
            </a:r>
          </a:p>
        </p:txBody>
      </p:sp>
      <p:grpSp>
        <p:nvGrpSpPr>
          <p:cNvPr id="14343" name="Group 10"/>
          <p:cNvGrpSpPr>
            <a:grpSpLocks/>
          </p:cNvGrpSpPr>
          <p:nvPr/>
        </p:nvGrpSpPr>
        <p:grpSpPr bwMode="auto">
          <a:xfrm>
            <a:off x="2298700" y="5153025"/>
            <a:ext cx="2057400" cy="2055813"/>
            <a:chOff x="4287" y="1170"/>
            <a:chExt cx="442" cy="477"/>
          </a:xfrm>
        </p:grpSpPr>
        <p:sp>
          <p:nvSpPr>
            <p:cNvPr id="17419" name="AutoShape 11"/>
            <p:cNvSpPr>
              <a:spLocks noChangeArrowheads="1"/>
            </p:cNvSpPr>
            <p:nvPr/>
          </p:nvSpPr>
          <p:spPr bwMode="gray">
            <a:xfrm>
              <a:off x="4287" y="1170"/>
              <a:ext cx="442" cy="477"/>
            </a:xfrm>
            <a:prstGeom prst="roundRect">
              <a:avLst>
                <a:gd name="adj" fmla="val 11921"/>
              </a:avLst>
            </a:prstGeom>
            <a:gradFill rotWithShape="1">
              <a:gsLst>
                <a:gs pos="0">
                  <a:schemeClr val="bg2">
                    <a:lumMod val="60000"/>
                    <a:lumOff val="40000"/>
                  </a:schemeClr>
                </a:gs>
                <a:gs pos="53000">
                  <a:srgbClr val="D4DEFF"/>
                </a:gs>
                <a:gs pos="83000">
                  <a:srgbClr val="D4DEFF"/>
                </a:gs>
                <a:gs pos="100000">
                  <a:srgbClr val="96AB94"/>
                </a:gs>
              </a:gsLst>
              <a:lin ang="5400000" scaled="0"/>
            </a:gradFill>
            <a:ln w="25400">
              <a:solidFill>
                <a:srgbClr val="FFFFFF"/>
              </a:solidFill>
              <a:round/>
              <a:headEnd/>
              <a:tailEnd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ru-RU" sz="18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Участвовать</a:t>
              </a:r>
            </a:p>
            <a:p>
              <a:pPr algn="ctr">
                <a:defRPr/>
              </a:pPr>
              <a:r>
                <a:rPr lang="ru-RU" sz="18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в семинарах</a:t>
              </a:r>
            </a:p>
            <a:p>
              <a:pPr algn="ctr">
                <a:defRPr/>
              </a:pPr>
              <a:r>
                <a:rPr lang="ru-RU" sz="18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различного </a:t>
              </a:r>
            </a:p>
            <a:p>
              <a:pPr algn="ctr">
                <a:defRPr/>
              </a:pPr>
              <a:r>
                <a:rPr lang="ru-RU" sz="18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уровня по</a:t>
              </a:r>
            </a:p>
            <a:p>
              <a:pPr algn="ctr">
                <a:defRPr/>
              </a:pPr>
              <a:r>
                <a:rPr lang="ru-RU" sz="18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применению </a:t>
              </a:r>
            </a:p>
            <a:p>
              <a:pPr algn="ctr">
                <a:defRPr/>
              </a:pPr>
              <a:r>
                <a:rPr lang="ru-RU" sz="18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ИКТ в учебной </a:t>
              </a:r>
            </a:p>
            <a:p>
              <a:pPr algn="ctr">
                <a:defRPr/>
              </a:pPr>
              <a:r>
                <a:rPr lang="ru-RU" sz="18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практике</a:t>
              </a:r>
              <a:endParaRPr lang="ru-RU" sz="1800" b="1" dirty="0"/>
            </a:p>
          </p:txBody>
        </p:sp>
        <p:sp>
          <p:nvSpPr>
            <p:cNvPr id="17420" name="Freeform 12"/>
            <p:cNvSpPr>
              <a:spLocks/>
            </p:cNvSpPr>
            <p:nvPr/>
          </p:nvSpPr>
          <p:spPr bwMode="gray">
            <a:xfrm>
              <a:off x="4346" y="1178"/>
              <a:ext cx="206" cy="201"/>
            </a:xfrm>
            <a:custGeom>
              <a:avLst/>
              <a:gdLst/>
              <a:ahLst/>
              <a:cxnLst>
                <a:cxn ang="0">
                  <a:pos x="118" y="0"/>
                </a:cxn>
                <a:cxn ang="0">
                  <a:pos x="0" y="118"/>
                </a:cxn>
                <a:cxn ang="0">
                  <a:pos x="0" y="589"/>
                </a:cxn>
                <a:cxn ang="0">
                  <a:pos x="161" y="174"/>
                </a:cxn>
                <a:cxn ang="0">
                  <a:pos x="589" y="0"/>
                </a:cxn>
                <a:cxn ang="0">
                  <a:pos x="118" y="0"/>
                </a:cxn>
              </a:cxnLst>
              <a:rect l="0" t="0" r="r" b="b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chemeClr val="accent2">
                    <a:gamma/>
                    <a:tint val="48627"/>
                    <a:invGamma/>
                  </a:schemeClr>
                </a:gs>
                <a:gs pos="50000">
                  <a:schemeClr val="accent2">
                    <a:alpha val="0"/>
                  </a:schemeClr>
                </a:gs>
                <a:gs pos="100000">
                  <a:schemeClr val="accent2">
                    <a:gamma/>
                    <a:tint val="48627"/>
                    <a:invGamma/>
                  </a:schemeClr>
                </a:gs>
              </a:gsLst>
              <a:lin ang="27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grpSp>
        <p:nvGrpSpPr>
          <p:cNvPr id="14344" name="Group 13"/>
          <p:cNvGrpSpPr>
            <a:grpSpLocks/>
          </p:cNvGrpSpPr>
          <p:nvPr/>
        </p:nvGrpSpPr>
        <p:grpSpPr bwMode="auto">
          <a:xfrm>
            <a:off x="8636000" y="5075238"/>
            <a:ext cx="2057400" cy="2200275"/>
            <a:chOff x="4346" y="1178"/>
            <a:chExt cx="462" cy="402"/>
          </a:xfrm>
        </p:grpSpPr>
        <p:sp>
          <p:nvSpPr>
            <p:cNvPr id="17422" name="AutoShape 14"/>
            <p:cNvSpPr>
              <a:spLocks noChangeArrowheads="1"/>
            </p:cNvSpPr>
            <p:nvPr/>
          </p:nvSpPr>
          <p:spPr bwMode="gray">
            <a:xfrm>
              <a:off x="4394" y="1178"/>
              <a:ext cx="414" cy="402"/>
            </a:xfrm>
            <a:prstGeom prst="roundRect">
              <a:avLst>
                <a:gd name="adj" fmla="val 11921"/>
              </a:avLst>
            </a:prstGeom>
            <a:gradFill flip="none" rotWithShape="1">
              <a:gsLst>
                <a:gs pos="0">
                  <a:schemeClr val="bg2">
                    <a:lumMod val="60000"/>
                    <a:lumOff val="40000"/>
                  </a:schemeClr>
                </a:gs>
                <a:gs pos="53000">
                  <a:srgbClr val="D4DEFF"/>
                </a:gs>
                <a:gs pos="83000">
                  <a:srgbClr val="D4DEFF"/>
                </a:gs>
                <a:gs pos="100000">
                  <a:srgbClr val="96AB94"/>
                </a:gs>
              </a:gsLst>
              <a:lin ang="0" scaled="0"/>
              <a:tileRect/>
            </a:gradFill>
            <a:ln w="25400">
              <a:solidFill>
                <a:srgbClr val="FFFFFF"/>
              </a:solidFill>
              <a:round/>
              <a:headEnd/>
              <a:tailEnd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ru-RU" sz="18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формировать </a:t>
              </a:r>
            </a:p>
            <a:p>
              <a:pPr algn="ctr">
                <a:defRPr/>
              </a:pPr>
              <a:r>
                <a:rPr lang="ru-RU" sz="18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банк учебных </a:t>
              </a:r>
            </a:p>
            <a:p>
              <a:pPr algn="ctr">
                <a:defRPr/>
              </a:pPr>
              <a:r>
                <a:rPr lang="ru-RU" sz="18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заданий,  </a:t>
              </a:r>
            </a:p>
            <a:p>
              <a:pPr algn="ctr">
                <a:defRPr/>
              </a:pPr>
              <a:r>
                <a:rPr lang="ru-RU" sz="18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Выполняемых</a:t>
              </a:r>
            </a:p>
            <a:p>
              <a:pPr algn="ctr">
                <a:defRPr/>
              </a:pPr>
              <a:r>
                <a:rPr lang="ru-RU" sz="18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с активным </a:t>
              </a:r>
            </a:p>
            <a:p>
              <a:pPr algn="ctr">
                <a:defRPr/>
              </a:pPr>
              <a:r>
                <a:rPr lang="ru-RU" sz="18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использованием </a:t>
              </a:r>
            </a:p>
            <a:p>
              <a:pPr algn="ctr">
                <a:defRPr/>
              </a:pPr>
              <a:r>
                <a:rPr lang="ru-RU" sz="18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ИКТ</a:t>
              </a:r>
              <a:endParaRPr lang="ru-RU" sz="1800" b="1" dirty="0"/>
            </a:p>
          </p:txBody>
        </p:sp>
        <p:sp>
          <p:nvSpPr>
            <p:cNvPr id="17423" name="Freeform 15"/>
            <p:cNvSpPr>
              <a:spLocks/>
            </p:cNvSpPr>
            <p:nvPr/>
          </p:nvSpPr>
          <p:spPr bwMode="gray">
            <a:xfrm>
              <a:off x="4346" y="1178"/>
              <a:ext cx="206" cy="201"/>
            </a:xfrm>
            <a:custGeom>
              <a:avLst/>
              <a:gdLst/>
              <a:ahLst/>
              <a:cxnLst>
                <a:cxn ang="0">
                  <a:pos x="118" y="0"/>
                </a:cxn>
                <a:cxn ang="0">
                  <a:pos x="0" y="118"/>
                </a:cxn>
                <a:cxn ang="0">
                  <a:pos x="0" y="589"/>
                </a:cxn>
                <a:cxn ang="0">
                  <a:pos x="161" y="174"/>
                </a:cxn>
                <a:cxn ang="0">
                  <a:pos x="589" y="0"/>
                </a:cxn>
                <a:cxn ang="0">
                  <a:pos x="118" y="0"/>
                </a:cxn>
              </a:cxnLst>
              <a:rect l="0" t="0" r="r" b="b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chemeClr val="hlink">
                    <a:gamma/>
                    <a:tint val="48627"/>
                    <a:invGamma/>
                  </a:schemeClr>
                </a:gs>
                <a:gs pos="50000">
                  <a:schemeClr val="hlink">
                    <a:alpha val="0"/>
                  </a:schemeClr>
                </a:gs>
                <a:gs pos="100000">
                  <a:schemeClr val="hlink">
                    <a:gamma/>
                    <a:tint val="48627"/>
                    <a:invGamma/>
                  </a:schemeClr>
                </a:gs>
              </a:gsLst>
              <a:lin ang="27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grpSp>
        <p:nvGrpSpPr>
          <p:cNvPr id="14345" name="Group 19"/>
          <p:cNvGrpSpPr>
            <a:grpSpLocks/>
          </p:cNvGrpSpPr>
          <p:nvPr/>
        </p:nvGrpSpPr>
        <p:grpSpPr bwMode="auto">
          <a:xfrm>
            <a:off x="469900" y="1341437"/>
            <a:ext cx="9774238" cy="2330959"/>
            <a:chOff x="438" y="2781"/>
            <a:chExt cx="4530" cy="1289"/>
          </a:xfrm>
        </p:grpSpPr>
        <p:sp>
          <p:nvSpPr>
            <p:cNvPr id="17428" name="AutoShape 20"/>
            <p:cNvSpPr>
              <a:spLocks noChangeArrowheads="1"/>
            </p:cNvSpPr>
            <p:nvPr/>
          </p:nvSpPr>
          <p:spPr bwMode="ltGray">
            <a:xfrm>
              <a:off x="1473" y="2961"/>
              <a:ext cx="3495" cy="972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chemeClr val="folHlink"/>
                </a:gs>
                <a:gs pos="50000">
                  <a:schemeClr val="folHlink">
                    <a:gamma/>
                    <a:tint val="42353"/>
                    <a:invGamma/>
                  </a:schemeClr>
                </a:gs>
                <a:gs pos="100000">
                  <a:schemeClr val="folHlink"/>
                </a:gs>
              </a:gsLst>
              <a:lin ang="5400000" scaled="1"/>
            </a:gradFill>
            <a:ln w="19050" algn="ctr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352" name="Rectangle 21"/>
            <p:cNvSpPr>
              <a:spLocks noChangeArrowheads="1"/>
            </p:cNvSpPr>
            <p:nvPr/>
          </p:nvSpPr>
          <p:spPr bwMode="auto">
            <a:xfrm>
              <a:off x="1783" y="3023"/>
              <a:ext cx="2961" cy="104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buFont typeface="Wingdings" pitchFamily="2" charset="2"/>
                <a:buNone/>
              </a:pPr>
              <a:r>
                <a:rPr lang="ru-RU" sz="3200" b="1" dirty="0">
                  <a:solidFill>
                    <a:srgbClr val="0070C0"/>
                  </a:solidFill>
                </a:rPr>
                <a:t>Для повышения уровня </a:t>
              </a:r>
              <a:r>
                <a:rPr lang="ru-RU" sz="3200" b="1" dirty="0" err="1">
                  <a:solidFill>
                    <a:srgbClr val="0070C0"/>
                  </a:solidFill>
                </a:rPr>
                <a:t>ИКТ-компетентности</a:t>
              </a:r>
              <a:r>
                <a:rPr lang="ru-RU" sz="3200" b="1" dirty="0">
                  <a:solidFill>
                    <a:srgbClr val="0070C0"/>
                  </a:solidFill>
                </a:rPr>
                <a:t> </a:t>
              </a:r>
              <a:r>
                <a:rPr lang="ru-RU" sz="3200" b="1" dirty="0" smtClean="0">
                  <a:solidFill>
                    <a:srgbClr val="0070C0"/>
                  </a:solidFill>
                </a:rPr>
                <a:t>педагогу </a:t>
              </a:r>
              <a:r>
                <a:rPr lang="ru-RU" sz="3200" b="1" dirty="0">
                  <a:solidFill>
                    <a:srgbClr val="0070C0"/>
                  </a:solidFill>
                </a:rPr>
                <a:t>необходимо:</a:t>
              </a:r>
            </a:p>
            <a:p>
              <a:pPr algn="ctr" eaLnBrk="0" hangingPunct="0">
                <a:buClr>
                  <a:srgbClr val="D7181F"/>
                </a:buClr>
                <a:buFont typeface="Wingdings" pitchFamily="2" charset="2"/>
                <a:buNone/>
              </a:pPr>
              <a:endParaRPr lang="en-US" b="1" dirty="0"/>
            </a:p>
          </p:txBody>
        </p:sp>
        <p:pic>
          <p:nvPicPr>
            <p:cNvPr id="14353" name="Picture 22" descr="YG_circle001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38" y="2781"/>
              <a:ext cx="1220" cy="1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4354" name="Text Box 23"/>
            <p:cNvSpPr txBox="1">
              <a:spLocks noChangeArrowheads="1"/>
            </p:cNvSpPr>
            <p:nvPr/>
          </p:nvSpPr>
          <p:spPr bwMode="gray">
            <a:xfrm>
              <a:off x="618" y="3231"/>
              <a:ext cx="857" cy="2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/>
              <a:endParaRPr lang="ru-RU" sz="2300" b="1"/>
            </a:p>
          </p:txBody>
        </p:sp>
      </p:grpSp>
      <p:sp>
        <p:nvSpPr>
          <p:cNvPr id="24" name="AutoShape 11"/>
          <p:cNvSpPr>
            <a:spLocks noChangeArrowheads="1"/>
          </p:cNvSpPr>
          <p:nvPr/>
        </p:nvSpPr>
        <p:spPr bwMode="gray">
          <a:xfrm>
            <a:off x="4508500" y="5075238"/>
            <a:ext cx="2005013" cy="2209800"/>
          </a:xfrm>
          <a:prstGeom prst="roundRect">
            <a:avLst>
              <a:gd name="adj" fmla="val 11921"/>
            </a:avLst>
          </a:prstGeom>
          <a:solidFill>
            <a:schemeClr val="tx1">
              <a:lumMod val="50000"/>
              <a:lumOff val="50000"/>
            </a:schemeClr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1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обеспечить </a:t>
            </a:r>
          </a:p>
          <a:p>
            <a:pPr algn="ctr">
              <a:defRPr/>
            </a:pPr>
            <a:r>
              <a:rPr lang="ru-RU" sz="1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использование </a:t>
            </a:r>
          </a:p>
          <a:p>
            <a:pPr algn="ctr">
              <a:defRPr/>
            </a:pPr>
            <a:r>
              <a:rPr lang="ru-RU" sz="1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коллекции ЦОР </a:t>
            </a:r>
          </a:p>
          <a:p>
            <a:pPr algn="ctr">
              <a:defRPr/>
            </a:pPr>
            <a:r>
              <a:rPr lang="ru-RU" sz="1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   ресурсов</a:t>
            </a:r>
          </a:p>
          <a:p>
            <a:pPr algn="ctr">
              <a:defRPr/>
            </a:pPr>
            <a:r>
              <a:rPr lang="ru-RU" sz="1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Интернет</a:t>
            </a:r>
            <a:endParaRPr lang="ru-RU" sz="1800" b="1" dirty="0">
              <a:solidFill>
                <a:schemeClr val="tx1"/>
              </a:solidFill>
            </a:endParaRPr>
          </a:p>
        </p:txBody>
      </p:sp>
      <p:sp>
        <p:nvSpPr>
          <p:cNvPr id="14347" name="TextBox 25"/>
          <p:cNvSpPr txBox="1">
            <a:spLocks noChangeArrowheads="1"/>
          </p:cNvSpPr>
          <p:nvPr/>
        </p:nvSpPr>
        <p:spPr bwMode="auto">
          <a:xfrm>
            <a:off x="0" y="2179638"/>
            <a:ext cx="3352800" cy="75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4306" tIns="52153" rIns="104306" bIns="52153">
            <a:spAutoFit/>
          </a:bodyPr>
          <a:lstStyle/>
          <a:p>
            <a:pPr algn="ctr"/>
            <a:r>
              <a:rPr lang="ru-RU" b="1"/>
              <a:t>Проект стандарта педагога</a:t>
            </a:r>
          </a:p>
        </p:txBody>
      </p:sp>
      <p:sp>
        <p:nvSpPr>
          <p:cNvPr id="14348" name="Freeform 5"/>
          <p:cNvSpPr>
            <a:spLocks/>
          </p:cNvSpPr>
          <p:nvPr/>
        </p:nvSpPr>
        <p:spPr bwMode="gray">
          <a:xfrm flipH="1">
            <a:off x="2908300" y="3475038"/>
            <a:ext cx="1671638" cy="1517650"/>
          </a:xfrm>
          <a:custGeom>
            <a:avLst/>
            <a:gdLst>
              <a:gd name="T0" fmla="*/ 0 w 735"/>
              <a:gd name="T1" fmla="*/ 0 h 532"/>
              <a:gd name="T2" fmla="*/ 2147483647 w 735"/>
              <a:gd name="T3" fmla="*/ 2147483647 h 532"/>
              <a:gd name="T4" fmla="*/ 2147483647 w 735"/>
              <a:gd name="T5" fmla="*/ 2147483647 h 532"/>
              <a:gd name="T6" fmla="*/ 2147483647 w 735"/>
              <a:gd name="T7" fmla="*/ 2147483647 h 532"/>
              <a:gd name="T8" fmla="*/ 2147483647 w 735"/>
              <a:gd name="T9" fmla="*/ 2147483647 h 532"/>
              <a:gd name="T10" fmla="*/ 2147483647 w 735"/>
              <a:gd name="T11" fmla="*/ 2147483647 h 532"/>
              <a:gd name="T12" fmla="*/ 2147483647 w 735"/>
              <a:gd name="T13" fmla="*/ 2147483647 h 532"/>
              <a:gd name="T14" fmla="*/ 2147483647 w 735"/>
              <a:gd name="T15" fmla="*/ 2147483647 h 532"/>
              <a:gd name="T16" fmla="*/ 2147483647 w 735"/>
              <a:gd name="T17" fmla="*/ 2147483647 h 532"/>
              <a:gd name="T18" fmla="*/ 2147483647 w 735"/>
              <a:gd name="T19" fmla="*/ 2147483647 h 532"/>
              <a:gd name="T20" fmla="*/ 2147483647 w 735"/>
              <a:gd name="T21" fmla="*/ 2147483647 h 532"/>
              <a:gd name="T22" fmla="*/ 2147483647 w 735"/>
              <a:gd name="T23" fmla="*/ 2147483647 h 532"/>
              <a:gd name="T24" fmla="*/ 2147483647 w 735"/>
              <a:gd name="T25" fmla="*/ 0 h 532"/>
              <a:gd name="T26" fmla="*/ 0 w 735"/>
              <a:gd name="T27" fmla="*/ 0 h 532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w 735"/>
              <a:gd name="T43" fmla="*/ 0 h 532"/>
              <a:gd name="T44" fmla="*/ 735 w 735"/>
              <a:gd name="T45" fmla="*/ 532 h 532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735" h="532">
                <a:moveTo>
                  <a:pt x="0" y="0"/>
                </a:moveTo>
                <a:cubicBezTo>
                  <a:pt x="0" y="0"/>
                  <a:pt x="85" y="216"/>
                  <a:pt x="382" y="202"/>
                </a:cubicBezTo>
                <a:cubicBezTo>
                  <a:pt x="479" y="202"/>
                  <a:pt x="577" y="202"/>
                  <a:pt x="577" y="202"/>
                </a:cubicBezTo>
                <a:cubicBezTo>
                  <a:pt x="577" y="202"/>
                  <a:pt x="639" y="201"/>
                  <a:pt x="637" y="249"/>
                </a:cubicBezTo>
                <a:cubicBezTo>
                  <a:pt x="638" y="325"/>
                  <a:pt x="639" y="402"/>
                  <a:pt x="639" y="402"/>
                </a:cubicBezTo>
                <a:lnTo>
                  <a:pt x="598" y="400"/>
                </a:lnTo>
                <a:lnTo>
                  <a:pt x="669" y="532"/>
                </a:lnTo>
                <a:lnTo>
                  <a:pt x="735" y="402"/>
                </a:lnTo>
                <a:lnTo>
                  <a:pt x="696" y="402"/>
                </a:lnTo>
                <a:cubicBezTo>
                  <a:pt x="696" y="402"/>
                  <a:pt x="695" y="314"/>
                  <a:pt x="694" y="226"/>
                </a:cubicBezTo>
                <a:cubicBezTo>
                  <a:pt x="687" y="160"/>
                  <a:pt x="616" y="150"/>
                  <a:pt x="616" y="150"/>
                </a:cubicBezTo>
                <a:cubicBezTo>
                  <a:pt x="556" y="137"/>
                  <a:pt x="473" y="153"/>
                  <a:pt x="335" y="149"/>
                </a:cubicBezTo>
                <a:cubicBezTo>
                  <a:pt x="110" y="126"/>
                  <a:pt x="69" y="0"/>
                  <a:pt x="69" y="0"/>
                </a:cubicBezTo>
                <a:lnTo>
                  <a:pt x="0" y="0"/>
                </a:lnTo>
                <a:close/>
              </a:path>
            </a:pathLst>
          </a:custGeom>
          <a:gradFill rotWithShape="1">
            <a:gsLst>
              <a:gs pos="0">
                <a:schemeClr val="bg1">
                  <a:alpha val="0"/>
                </a:schemeClr>
              </a:gs>
              <a:gs pos="100000">
                <a:schemeClr val="bg2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wrap="none" lIns="104306" tIns="52153" rIns="104306" bIns="52153" anchor="ctr"/>
          <a:lstStyle/>
          <a:p>
            <a:endParaRPr lang="ru-RU"/>
          </a:p>
        </p:txBody>
      </p:sp>
      <p:sp>
        <p:nvSpPr>
          <p:cNvPr id="14349" name="Freeform 3"/>
          <p:cNvSpPr>
            <a:spLocks/>
          </p:cNvSpPr>
          <p:nvPr/>
        </p:nvSpPr>
        <p:spPr bwMode="gray">
          <a:xfrm>
            <a:off x="6794500" y="3551238"/>
            <a:ext cx="1587500" cy="1517650"/>
          </a:xfrm>
          <a:custGeom>
            <a:avLst/>
            <a:gdLst>
              <a:gd name="T0" fmla="*/ 0 w 735"/>
              <a:gd name="T1" fmla="*/ 0 h 532"/>
              <a:gd name="T2" fmla="*/ 2147483647 w 735"/>
              <a:gd name="T3" fmla="*/ 2147483647 h 532"/>
              <a:gd name="T4" fmla="*/ 2147483647 w 735"/>
              <a:gd name="T5" fmla="*/ 2147483647 h 532"/>
              <a:gd name="T6" fmla="*/ 2147483647 w 735"/>
              <a:gd name="T7" fmla="*/ 2147483647 h 532"/>
              <a:gd name="T8" fmla="*/ 2147483647 w 735"/>
              <a:gd name="T9" fmla="*/ 2147483647 h 532"/>
              <a:gd name="T10" fmla="*/ 2147483647 w 735"/>
              <a:gd name="T11" fmla="*/ 2147483647 h 532"/>
              <a:gd name="T12" fmla="*/ 2147483647 w 735"/>
              <a:gd name="T13" fmla="*/ 2147483647 h 532"/>
              <a:gd name="T14" fmla="*/ 2147483647 w 735"/>
              <a:gd name="T15" fmla="*/ 2147483647 h 532"/>
              <a:gd name="T16" fmla="*/ 2147483647 w 735"/>
              <a:gd name="T17" fmla="*/ 2147483647 h 532"/>
              <a:gd name="T18" fmla="*/ 2147483647 w 735"/>
              <a:gd name="T19" fmla="*/ 2147483647 h 532"/>
              <a:gd name="T20" fmla="*/ 2147483647 w 735"/>
              <a:gd name="T21" fmla="*/ 2147483647 h 532"/>
              <a:gd name="T22" fmla="*/ 2147483647 w 735"/>
              <a:gd name="T23" fmla="*/ 2147483647 h 532"/>
              <a:gd name="T24" fmla="*/ 2147483647 w 735"/>
              <a:gd name="T25" fmla="*/ 0 h 532"/>
              <a:gd name="T26" fmla="*/ 0 w 735"/>
              <a:gd name="T27" fmla="*/ 0 h 532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w 735"/>
              <a:gd name="T43" fmla="*/ 0 h 532"/>
              <a:gd name="T44" fmla="*/ 735 w 735"/>
              <a:gd name="T45" fmla="*/ 532 h 532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735" h="532">
                <a:moveTo>
                  <a:pt x="0" y="0"/>
                </a:moveTo>
                <a:cubicBezTo>
                  <a:pt x="0" y="0"/>
                  <a:pt x="85" y="216"/>
                  <a:pt x="382" y="202"/>
                </a:cubicBezTo>
                <a:cubicBezTo>
                  <a:pt x="479" y="202"/>
                  <a:pt x="577" y="202"/>
                  <a:pt x="577" y="202"/>
                </a:cubicBezTo>
                <a:cubicBezTo>
                  <a:pt x="577" y="202"/>
                  <a:pt x="639" y="201"/>
                  <a:pt x="637" y="249"/>
                </a:cubicBezTo>
                <a:cubicBezTo>
                  <a:pt x="638" y="325"/>
                  <a:pt x="639" y="402"/>
                  <a:pt x="639" y="402"/>
                </a:cubicBezTo>
                <a:lnTo>
                  <a:pt x="598" y="400"/>
                </a:lnTo>
                <a:lnTo>
                  <a:pt x="669" y="532"/>
                </a:lnTo>
                <a:lnTo>
                  <a:pt x="735" y="402"/>
                </a:lnTo>
                <a:lnTo>
                  <a:pt x="696" y="402"/>
                </a:lnTo>
                <a:cubicBezTo>
                  <a:pt x="696" y="402"/>
                  <a:pt x="695" y="314"/>
                  <a:pt x="694" y="226"/>
                </a:cubicBezTo>
                <a:cubicBezTo>
                  <a:pt x="687" y="160"/>
                  <a:pt x="616" y="150"/>
                  <a:pt x="616" y="150"/>
                </a:cubicBezTo>
                <a:cubicBezTo>
                  <a:pt x="556" y="137"/>
                  <a:pt x="473" y="153"/>
                  <a:pt x="335" y="149"/>
                </a:cubicBezTo>
                <a:cubicBezTo>
                  <a:pt x="110" y="126"/>
                  <a:pt x="69" y="0"/>
                  <a:pt x="69" y="0"/>
                </a:cubicBezTo>
                <a:lnTo>
                  <a:pt x="0" y="0"/>
                </a:lnTo>
                <a:close/>
              </a:path>
            </a:pathLst>
          </a:custGeom>
          <a:gradFill rotWithShape="1">
            <a:gsLst>
              <a:gs pos="0">
                <a:schemeClr val="bg1">
                  <a:alpha val="0"/>
                </a:schemeClr>
              </a:gs>
              <a:gs pos="100000">
                <a:schemeClr val="bg2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wrap="none" lIns="104306" tIns="52153" rIns="104306" bIns="52153" anchor="ctr"/>
          <a:lstStyle/>
          <a:p>
            <a:endParaRPr lang="ru-RU"/>
          </a:p>
        </p:txBody>
      </p:sp>
      <p:sp>
        <p:nvSpPr>
          <p:cNvPr id="27" name="AutoShape 7"/>
          <p:cNvSpPr>
            <a:spLocks noChangeArrowheads="1"/>
          </p:cNvSpPr>
          <p:nvPr/>
        </p:nvSpPr>
        <p:spPr bwMode="gray">
          <a:xfrm>
            <a:off x="6642100" y="5075238"/>
            <a:ext cx="2089150" cy="2209800"/>
          </a:xfrm>
          <a:prstGeom prst="roundRect">
            <a:avLst>
              <a:gd name="adj" fmla="val 11921"/>
            </a:avLst>
          </a:prstGeom>
          <a:gradFill rotWithShape="1">
            <a:gsLst>
              <a:gs pos="0">
                <a:schemeClr val="tx1">
                  <a:lumMod val="50000"/>
                  <a:lumOff val="50000"/>
                </a:schemeClr>
              </a:gs>
              <a:gs pos="100000">
                <a:schemeClr val="folHlink">
                  <a:gamma/>
                  <a:shade val="69804"/>
                  <a:invGamma/>
                </a:schemeClr>
              </a:gs>
            </a:gsLst>
            <a:lin ang="5400000" scaled="1"/>
          </a:gradFill>
          <a:ln w="25400">
            <a:solidFill>
              <a:srgbClr val="FFFFFF"/>
            </a:solidFill>
            <a:round/>
            <a:headEnd/>
            <a:tailEnd/>
          </a:ln>
          <a:effectLst>
            <a:outerShdw dist="53882" dir="2700000" algn="ctr" rotWithShape="0">
              <a:srgbClr val="000000">
                <a:alpha val="50000"/>
              </a:srgbClr>
            </a:outerShdw>
          </a:effectLst>
        </p:spPr>
        <p:txBody>
          <a:bodyPr wrap="none" lIns="104306" tIns="52153" rIns="104306" bIns="52153" anchor="ctr"/>
          <a:lstStyle/>
          <a:p>
            <a:pPr algn="ctr">
              <a:defRPr/>
            </a:pPr>
            <a:r>
              <a:rPr lang="ru-RU" sz="1800" b="1" dirty="0"/>
              <a:t>Обобщение и </a:t>
            </a:r>
          </a:p>
          <a:p>
            <a:pPr algn="ctr">
              <a:defRPr/>
            </a:pPr>
            <a:r>
              <a:rPr lang="ru-RU" sz="1800" b="1" dirty="0"/>
              <a:t>распространение</a:t>
            </a:r>
          </a:p>
          <a:p>
            <a:pPr algn="ctr">
              <a:defRPr/>
            </a:pPr>
            <a:r>
              <a:rPr lang="ru-RU" sz="1800" b="1" dirty="0"/>
              <a:t> собственного</a:t>
            </a:r>
          </a:p>
          <a:p>
            <a:pPr algn="ctr">
              <a:defRPr/>
            </a:pPr>
            <a:r>
              <a:rPr lang="ru-RU" sz="1800" b="1" dirty="0"/>
              <a:t> опыта на сайтах</a:t>
            </a:r>
          </a:p>
          <a:p>
            <a:pPr algn="ctr">
              <a:defRPr/>
            </a:pPr>
            <a:r>
              <a:rPr lang="ru-RU" sz="1800" b="1" dirty="0"/>
              <a:t>интернет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Заголовок 1"/>
          <p:cNvSpPr>
            <a:spLocks noGrp="1"/>
          </p:cNvSpPr>
          <p:nvPr>
            <p:ph type="title"/>
          </p:nvPr>
        </p:nvSpPr>
        <p:spPr>
          <a:xfrm>
            <a:off x="546100" y="579438"/>
            <a:ext cx="9623425" cy="1511300"/>
          </a:xfrm>
        </p:spPr>
        <p:txBody>
          <a:bodyPr/>
          <a:lstStyle/>
          <a:p>
            <a:pPr>
              <a:defRPr/>
            </a:pPr>
            <a:r>
              <a:rPr lang="ru-RU" sz="4000" b="1" i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Перечень компетенций педагога в сфере ИКТ</a:t>
            </a:r>
            <a:r>
              <a:rPr lang="ru-RU" b="1" i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b="1" i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b="1" i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5364" name="Picture 5" descr="j029298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78838" y="5075238"/>
            <a:ext cx="2214562" cy="218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546100" y="1799431"/>
            <a:ext cx="9623425" cy="4284663"/>
          </a:xfrm>
        </p:spPr>
        <p:txBody>
          <a:bodyPr/>
          <a:lstStyle/>
          <a:p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Владение основами методики внедрения цифровых образовательных ресурсов в учебно-воспитательный процесс.</a:t>
            </a:r>
          </a:p>
          <a:p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Владение приемами подготовки дидактических материалов и рабочих документов (раздаточных материалов, презентаций и др.).</a:t>
            </a:r>
          </a:p>
          <a:p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Владение приёмами работы с табличными данными.</a:t>
            </a:r>
          </a:p>
          <a:p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Владение методикой создания педагогически эффективных презентаций.</a:t>
            </a:r>
          </a:p>
          <a:p>
            <a:pPr marL="390525" lvl="1" indent="-390525">
              <a:buClr>
                <a:schemeClr val="bg2"/>
              </a:buClr>
              <a:buSzPct val="75000"/>
              <a:buFont typeface="Wingdings" pitchFamily="2" charset="2"/>
              <a:buChar char="n"/>
            </a:pP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Владение приёмами работы с электронной почтой и телеконференциями.</a:t>
            </a:r>
          </a:p>
          <a:p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Владение простейшими приёмами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сайтостроения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lang="ru-RU" sz="2800" dirty="0" smtClean="0">
              <a:solidFill>
                <a:srgbClr val="00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1"/>
          <p:cNvSpPr>
            <a:spLocks noChangeArrowheads="1"/>
          </p:cNvSpPr>
          <p:nvPr/>
        </p:nvSpPr>
        <p:spPr bwMode="auto">
          <a:xfrm>
            <a:off x="2800790" y="1799431"/>
            <a:ext cx="7727565" cy="29238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indent="180975" eaLnBrk="0" hangingPunct="0">
              <a:defRPr/>
            </a:pPr>
            <a:r>
              <a:rPr lang="ru-RU" sz="40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</a:t>
            </a:r>
            <a:r>
              <a:rPr lang="ru-RU" sz="36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Педагог </a:t>
            </a:r>
            <a:r>
              <a:rPr lang="ru-RU" sz="36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лишь до тех пор способен</a:t>
            </a:r>
          </a:p>
          <a:p>
            <a:pPr indent="180975" eaLnBrk="0" hangingPunct="0">
              <a:defRPr/>
            </a:pPr>
            <a:r>
              <a:rPr lang="ru-RU" sz="36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на самом деле воспитывать и</a:t>
            </a:r>
          </a:p>
          <a:p>
            <a:pPr indent="180975" eaLnBrk="0" hangingPunct="0">
              <a:defRPr/>
            </a:pPr>
            <a:r>
              <a:rPr lang="ru-RU" sz="36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образовывать, пока сам работает </a:t>
            </a:r>
          </a:p>
          <a:p>
            <a:pPr indent="180975" eaLnBrk="0" hangingPunct="0">
              <a:defRPr/>
            </a:pPr>
            <a:r>
              <a:rPr lang="ru-RU" sz="36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над собственным  образованием и </a:t>
            </a:r>
          </a:p>
          <a:p>
            <a:pPr indent="180975" eaLnBrk="0" hangingPunct="0">
              <a:defRPr/>
            </a:pPr>
            <a:r>
              <a:rPr lang="ru-RU" sz="36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воспитанием". </a:t>
            </a:r>
            <a:endParaRPr lang="ru-RU" sz="36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032500" y="5685631"/>
            <a:ext cx="3415294" cy="769441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>
              <a:defRPr/>
            </a:pPr>
            <a:r>
              <a:rPr lang="ru-RU" sz="4400" b="1" dirty="0" err="1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Дистерверг</a:t>
            </a:r>
            <a:endParaRPr lang="ru-RU" sz="44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pic>
        <p:nvPicPr>
          <p:cNvPr id="9" name="Picture 10" descr="C:\Documents and Settings\Константин\Мои документы\Мои рисунки\Организатор клипов (Microsoft)\j0437990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2432050" cy="231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idx="1"/>
          </p:nvPr>
        </p:nvSpPr>
        <p:spPr>
          <a:xfrm>
            <a:off x="469900" y="960438"/>
            <a:ext cx="9623425" cy="428625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4000" b="1" dirty="0" smtClean="0">
                <a:solidFill>
                  <a:srgbClr val="33CC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Желаю вам дальнейших успехов в педагогической деятельности!</a:t>
            </a:r>
            <a:br>
              <a:rPr lang="ru-RU" sz="4000" b="1" dirty="0" smtClean="0">
                <a:solidFill>
                  <a:srgbClr val="33CC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</a:br>
            <a:r>
              <a:rPr lang="ru-RU" sz="4000" b="1" dirty="0" smtClean="0">
                <a:solidFill>
                  <a:srgbClr val="33CC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/>
            </a:r>
            <a:br>
              <a:rPr lang="ru-RU" sz="4000" b="1" dirty="0" smtClean="0">
                <a:solidFill>
                  <a:srgbClr val="33CC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</a:br>
            <a:r>
              <a:rPr lang="ru-RU" sz="4000" b="1" dirty="0" smtClean="0">
                <a:solidFill>
                  <a:srgbClr val="33CC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Спасибо за внимание!</a:t>
            </a:r>
          </a:p>
        </p:txBody>
      </p:sp>
      <p:pic>
        <p:nvPicPr>
          <p:cNvPr id="18435" name="Picture 6" descr="e1c9efb73a6b2049a240606653fd07d5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99100" y="5303838"/>
            <a:ext cx="4171950" cy="166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t="-8000" b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841500" y="1875631"/>
            <a:ext cx="8470900" cy="230832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ru-RU" sz="48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Профессиональные компетенции педагога и личностные качества </a:t>
            </a:r>
          </a:p>
        </p:txBody>
      </p:sp>
      <p:pic>
        <p:nvPicPr>
          <p:cNvPr id="3075" name="Picture 6" descr="C:\Users\1\Pictures\сборник\анимации новые\137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704263" y="5151438"/>
            <a:ext cx="1381125" cy="181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384300" y="5989638"/>
            <a:ext cx="7380288" cy="1460500"/>
          </a:xfrm>
        </p:spPr>
        <p:txBody>
          <a:bodyPr wrap="none">
            <a:spAutoFit/>
          </a:bodyPr>
          <a:lstStyle/>
          <a:p>
            <a:r>
              <a:rPr lang="ru-RU" sz="4000" b="1" i="1" smtClean="0">
                <a:solidFill>
                  <a:srgbClr val="002060"/>
                </a:solidFill>
              </a:rPr>
              <a:t>Дорогу    осилит    идущий </a:t>
            </a:r>
          </a:p>
          <a:p>
            <a:r>
              <a:rPr lang="ru-RU" sz="4000" b="1" i="1" smtClean="0">
                <a:solidFill>
                  <a:srgbClr val="002060"/>
                </a:solidFill>
              </a:rPr>
              <a:t>    в ногу со временем</a:t>
            </a:r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0" y="1341438"/>
            <a:ext cx="10693400" cy="4724400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ru-RU" dirty="0" smtClean="0">
                <a:latin typeface="Arial Black" pitchFamily="34" charset="0"/>
                <a:cs typeface="Arabic Typesetting" pitchFamily="66" charset="-78"/>
              </a:rPr>
              <a:t>   </a:t>
            </a:r>
            <a:r>
              <a:rPr lang="ru-RU" sz="40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совокупность взаимосвязанных качеств личности (знаний, умений, навыков, способов деятельности), которая позволяет ставить и достигать цели.</a:t>
            </a:r>
          </a:p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sz="60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Компетенции</a:t>
            </a:r>
            <a:r>
              <a:rPr lang="ru-RU" sz="6000" i="1" dirty="0" smtClean="0">
                <a:solidFill>
                  <a:srgbClr val="5D5D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44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требования</a:t>
            </a:r>
          </a:p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sz="60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Компетентность</a:t>
            </a:r>
            <a:r>
              <a:rPr lang="ru-RU" sz="4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44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проявление этих требований</a:t>
            </a:r>
          </a:p>
          <a:p>
            <a:pPr>
              <a:buFont typeface="Wingdings" pitchFamily="2" charset="2"/>
              <a:buNone/>
              <a:defRPr/>
            </a:pPr>
            <a:endParaRPr lang="ru-RU" sz="4400" b="1" i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tang" pitchFamily="18" charset="-127"/>
              <a:ea typeface="Batang" pitchFamily="18" charset="-127"/>
              <a:cs typeface="Arabic Typesetting" pitchFamily="66" charset="-78"/>
            </a:endParaRPr>
          </a:p>
          <a:p>
            <a:pPr>
              <a:defRPr/>
            </a:pPr>
            <a:endParaRPr lang="ru-RU" sz="40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231900" y="351631"/>
            <a:ext cx="8229600" cy="1107996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6600" b="1" i="1" spc="50" dirty="0">
                <a:ln w="11430"/>
                <a:solidFill>
                  <a:srgbClr val="33CC33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itchFamily="34" charset="0"/>
              </a:rPr>
              <a:t>“Компетенция”</a:t>
            </a:r>
            <a:endParaRPr lang="ru-RU" sz="6600" b="1" spc="50" dirty="0">
              <a:ln w="11430"/>
              <a:solidFill>
                <a:srgbClr val="33CC33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Black" pitchFamily="34" charset="0"/>
            </a:endParaRPr>
          </a:p>
        </p:txBody>
      </p:sp>
      <p:pic>
        <p:nvPicPr>
          <p:cNvPr id="4100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775700" y="5886450"/>
            <a:ext cx="1917700" cy="167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AutoShape 31"/>
          <p:cNvSpPr>
            <a:spLocks noChangeArrowheads="1"/>
          </p:cNvSpPr>
          <p:nvPr/>
        </p:nvSpPr>
        <p:spPr bwMode="gray">
          <a:xfrm>
            <a:off x="4356100" y="3398838"/>
            <a:ext cx="5715000" cy="1023937"/>
          </a:xfrm>
          <a:prstGeom prst="roundRect">
            <a:avLst>
              <a:gd name="adj" fmla="val 16667"/>
            </a:avLst>
          </a:prstGeom>
          <a:solidFill>
            <a:schemeClr val="tx1">
              <a:lumMod val="50000"/>
              <a:lumOff val="50000"/>
              <a:alpha val="80000"/>
            </a:schemeClr>
          </a:solidFill>
          <a:ln w="9525">
            <a:noFill/>
            <a:round/>
            <a:headEnd/>
            <a:tailEnd/>
          </a:ln>
        </p:spPr>
        <p:txBody>
          <a:bodyPr wrap="none" lIns="104306" tIns="52153" rIns="104306" bIns="52153" anchor="ctr"/>
          <a:lstStyle/>
          <a:p>
            <a:pPr>
              <a:defRPr/>
            </a:pPr>
            <a:endParaRPr lang="ru-RU" sz="1800" dirty="0"/>
          </a:p>
        </p:txBody>
      </p:sp>
      <p:sp>
        <p:nvSpPr>
          <p:cNvPr id="14340" name="AutoShape 30"/>
          <p:cNvSpPr>
            <a:spLocks noChangeArrowheads="1"/>
          </p:cNvSpPr>
          <p:nvPr/>
        </p:nvSpPr>
        <p:spPr bwMode="gray">
          <a:xfrm>
            <a:off x="4356100" y="2179638"/>
            <a:ext cx="5715000" cy="1103312"/>
          </a:xfrm>
          <a:prstGeom prst="roundRect">
            <a:avLst>
              <a:gd name="adj" fmla="val 16667"/>
            </a:avLst>
          </a:prstGeom>
          <a:solidFill>
            <a:schemeClr val="bg2">
              <a:lumMod val="60000"/>
              <a:lumOff val="40000"/>
              <a:alpha val="80000"/>
            </a:schemeClr>
          </a:solidFill>
          <a:ln w="9525">
            <a:noFill/>
            <a:round/>
            <a:headEnd/>
            <a:tailEnd/>
          </a:ln>
        </p:spPr>
        <p:txBody>
          <a:bodyPr wrap="none" lIns="104306" tIns="52153" rIns="104306" bIns="52153" anchor="ctr"/>
          <a:lstStyle/>
          <a:p>
            <a:pPr>
              <a:buFont typeface="Arial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41" name="AutoShape 29"/>
          <p:cNvSpPr>
            <a:spLocks noChangeArrowheads="1"/>
          </p:cNvSpPr>
          <p:nvPr/>
        </p:nvSpPr>
        <p:spPr bwMode="gray">
          <a:xfrm>
            <a:off x="4356100" y="1112838"/>
            <a:ext cx="5715000" cy="909637"/>
          </a:xfrm>
          <a:prstGeom prst="roundRect">
            <a:avLst>
              <a:gd name="adj" fmla="val 16667"/>
            </a:avLst>
          </a:prstGeom>
          <a:solidFill>
            <a:schemeClr val="bg2">
              <a:lumMod val="60000"/>
              <a:lumOff val="40000"/>
              <a:alpha val="80000"/>
            </a:schemeClr>
          </a:solidFill>
          <a:ln w="9525">
            <a:noFill/>
            <a:round/>
            <a:headEnd/>
            <a:tailEnd/>
          </a:ln>
        </p:spPr>
        <p:txBody>
          <a:bodyPr wrap="none" lIns="104306" tIns="52153" rIns="104306" bIns="52153" anchor="ctr"/>
          <a:lstStyle/>
          <a:p>
            <a:pPr>
              <a:defRPr/>
            </a:pPr>
            <a:endParaRPr lang="ru-RU" sz="1800" dirty="0"/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503238"/>
            <a:ext cx="8186738" cy="1182687"/>
          </a:xfrm>
        </p:spPr>
        <p:txBody>
          <a:bodyPr/>
          <a:lstStyle/>
          <a:p>
            <a:pPr>
              <a:defRPr/>
            </a:pPr>
            <a:r>
              <a:rPr lang="ru-RU" sz="3200" b="1" i="1" smtClean="0">
                <a:solidFill>
                  <a:srgbClr val="33CC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ЛИЧНОСТНЫЕ  КАЧЕСТВА ПЕДАГОГА </a:t>
            </a:r>
            <a:r>
              <a:rPr lang="ru-RU" sz="7500" smtClean="0"/>
              <a:t/>
            </a:r>
            <a:br>
              <a:rPr lang="ru-RU" sz="7500" smtClean="0"/>
            </a:br>
            <a:endParaRPr lang="en-US" sz="1800" dirty="0"/>
          </a:p>
        </p:txBody>
      </p:sp>
      <p:sp>
        <p:nvSpPr>
          <p:cNvPr id="5126" name="AutoShape 3"/>
          <p:cNvSpPr>
            <a:spLocks noChangeArrowheads="1"/>
          </p:cNvSpPr>
          <p:nvPr/>
        </p:nvSpPr>
        <p:spPr bwMode="gray">
          <a:xfrm flipH="1">
            <a:off x="1765300" y="2636838"/>
            <a:ext cx="1060450" cy="920750"/>
          </a:xfrm>
          <a:prstGeom prst="curvedRightArrow">
            <a:avLst>
              <a:gd name="adj1" fmla="val 16542"/>
              <a:gd name="adj2" fmla="val 38977"/>
              <a:gd name="adj3" fmla="val 30830"/>
            </a:avLst>
          </a:prstGeom>
          <a:gradFill rotWithShape="1">
            <a:gsLst>
              <a:gs pos="0">
                <a:srgbClr val="03D4A8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lIns="104306" tIns="52153" rIns="104306" bIns="52153" anchor="ctr"/>
          <a:lstStyle/>
          <a:p>
            <a:endParaRPr lang="ru-RU"/>
          </a:p>
        </p:txBody>
      </p:sp>
      <p:sp>
        <p:nvSpPr>
          <p:cNvPr id="5127" name="AutoShape 4"/>
          <p:cNvSpPr>
            <a:spLocks noChangeArrowheads="1"/>
          </p:cNvSpPr>
          <p:nvPr/>
        </p:nvSpPr>
        <p:spPr bwMode="gray">
          <a:xfrm>
            <a:off x="317500" y="2789238"/>
            <a:ext cx="1060450" cy="920750"/>
          </a:xfrm>
          <a:prstGeom prst="curvedRightArrow">
            <a:avLst>
              <a:gd name="adj1" fmla="val 19583"/>
              <a:gd name="adj2" fmla="val 44676"/>
              <a:gd name="adj3" fmla="val 30654"/>
            </a:avLst>
          </a:prstGeom>
          <a:gradFill rotWithShape="1">
            <a:gsLst>
              <a:gs pos="0">
                <a:srgbClr val="03D4A8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lIns="104306" tIns="52153" rIns="104306" bIns="52153" anchor="ctr"/>
          <a:lstStyle/>
          <a:p>
            <a:endParaRPr lang="ru-RU"/>
          </a:p>
        </p:txBody>
      </p:sp>
      <p:grpSp>
        <p:nvGrpSpPr>
          <p:cNvPr id="5128" name="Group 5"/>
          <p:cNvGrpSpPr>
            <a:grpSpLocks/>
          </p:cNvGrpSpPr>
          <p:nvPr/>
        </p:nvGrpSpPr>
        <p:grpSpPr bwMode="auto">
          <a:xfrm>
            <a:off x="0" y="3398838"/>
            <a:ext cx="3670300" cy="3021012"/>
            <a:chOff x="862" y="713"/>
            <a:chExt cx="3780" cy="3490"/>
          </a:xfrm>
        </p:grpSpPr>
        <p:grpSp>
          <p:nvGrpSpPr>
            <p:cNvPr id="5139" name="Group 6"/>
            <p:cNvGrpSpPr>
              <a:grpSpLocks/>
            </p:cNvGrpSpPr>
            <p:nvPr/>
          </p:nvGrpSpPr>
          <p:grpSpPr bwMode="auto">
            <a:xfrm>
              <a:off x="1082" y="2210"/>
              <a:ext cx="3406" cy="1993"/>
              <a:chOff x="1082" y="2355"/>
              <a:chExt cx="3406" cy="1993"/>
            </a:xfrm>
          </p:grpSpPr>
          <p:sp>
            <p:nvSpPr>
              <p:cNvPr id="5152" name="Freeform 7"/>
              <p:cNvSpPr>
                <a:spLocks/>
              </p:cNvSpPr>
              <p:nvPr/>
            </p:nvSpPr>
            <p:spPr bwMode="gray">
              <a:xfrm>
                <a:off x="1082" y="3026"/>
                <a:ext cx="1338" cy="1322"/>
              </a:xfrm>
              <a:custGeom>
                <a:avLst/>
                <a:gdLst>
                  <a:gd name="T0" fmla="*/ 57 w 1323"/>
                  <a:gd name="T1" fmla="*/ 367 h 1322"/>
                  <a:gd name="T2" fmla="*/ 1416 w 1323"/>
                  <a:gd name="T3" fmla="*/ 1322 h 1322"/>
                  <a:gd name="T4" fmla="*/ 1416 w 1323"/>
                  <a:gd name="T5" fmla="*/ 974 h 1322"/>
                  <a:gd name="T6" fmla="*/ 0 w 1323"/>
                  <a:gd name="T7" fmla="*/ 0 h 1322"/>
                  <a:gd name="T8" fmla="*/ 57 w 1323"/>
                  <a:gd name="T9" fmla="*/ 367 h 132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323"/>
                  <a:gd name="T16" fmla="*/ 0 h 1322"/>
                  <a:gd name="T17" fmla="*/ 1323 w 1323"/>
                  <a:gd name="T18" fmla="*/ 1322 h 132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323" h="1322">
                    <a:moveTo>
                      <a:pt x="51" y="367"/>
                    </a:moveTo>
                    <a:lnTo>
                      <a:pt x="1323" y="1322"/>
                    </a:lnTo>
                    <a:lnTo>
                      <a:pt x="1323" y="974"/>
                    </a:lnTo>
                    <a:lnTo>
                      <a:pt x="0" y="0"/>
                    </a:lnTo>
                    <a:lnTo>
                      <a:pt x="51" y="367"/>
                    </a:lnTo>
                    <a:close/>
                  </a:path>
                </a:pathLst>
              </a:custGeom>
              <a:solidFill>
                <a:srgbClr val="808080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53" name="Freeform 8"/>
              <p:cNvSpPr>
                <a:spLocks/>
              </p:cNvSpPr>
              <p:nvPr/>
            </p:nvSpPr>
            <p:spPr bwMode="gray">
              <a:xfrm>
                <a:off x="2405" y="2924"/>
                <a:ext cx="2083" cy="1418"/>
              </a:xfrm>
              <a:custGeom>
                <a:avLst/>
                <a:gdLst>
                  <a:gd name="T0" fmla="*/ 0 w 2083"/>
                  <a:gd name="T1" fmla="*/ 1070 h 1418"/>
                  <a:gd name="T2" fmla="*/ 2083 w 2083"/>
                  <a:gd name="T3" fmla="*/ 0 h 1418"/>
                  <a:gd name="T4" fmla="*/ 2045 w 2083"/>
                  <a:gd name="T5" fmla="*/ 355 h 1418"/>
                  <a:gd name="T6" fmla="*/ 7 w 2083"/>
                  <a:gd name="T7" fmla="*/ 1418 h 1418"/>
                  <a:gd name="T8" fmla="*/ 0 w 2083"/>
                  <a:gd name="T9" fmla="*/ 1070 h 141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083"/>
                  <a:gd name="T16" fmla="*/ 0 h 1418"/>
                  <a:gd name="T17" fmla="*/ 2083 w 2083"/>
                  <a:gd name="T18" fmla="*/ 1418 h 141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083" h="1418">
                    <a:moveTo>
                      <a:pt x="0" y="1070"/>
                    </a:moveTo>
                    <a:lnTo>
                      <a:pt x="2083" y="0"/>
                    </a:lnTo>
                    <a:lnTo>
                      <a:pt x="2045" y="355"/>
                    </a:lnTo>
                    <a:lnTo>
                      <a:pt x="7" y="1418"/>
                    </a:lnTo>
                    <a:lnTo>
                      <a:pt x="0" y="1070"/>
                    </a:lnTo>
                    <a:close/>
                  </a:path>
                </a:pathLst>
              </a:cu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54" name="Freeform 9"/>
              <p:cNvSpPr>
                <a:spLocks/>
              </p:cNvSpPr>
              <p:nvPr/>
            </p:nvSpPr>
            <p:spPr bwMode="gray">
              <a:xfrm>
                <a:off x="1082" y="2355"/>
                <a:ext cx="3406" cy="1639"/>
              </a:xfrm>
              <a:custGeom>
                <a:avLst/>
                <a:gdLst>
                  <a:gd name="T0" fmla="*/ 1323 w 3406"/>
                  <a:gd name="T1" fmla="*/ 1639 h 1639"/>
                  <a:gd name="T2" fmla="*/ 0 w 3406"/>
                  <a:gd name="T3" fmla="*/ 671 h 1639"/>
                  <a:gd name="T4" fmla="*/ 1969 w 3406"/>
                  <a:gd name="T5" fmla="*/ 0 h 1639"/>
                  <a:gd name="T6" fmla="*/ 3406 w 3406"/>
                  <a:gd name="T7" fmla="*/ 569 h 1639"/>
                  <a:gd name="T8" fmla="*/ 1323 w 3406"/>
                  <a:gd name="T9" fmla="*/ 1639 h 163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406"/>
                  <a:gd name="T16" fmla="*/ 0 h 1639"/>
                  <a:gd name="T17" fmla="*/ 3406 w 3406"/>
                  <a:gd name="T18" fmla="*/ 1639 h 163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406" h="1639">
                    <a:moveTo>
                      <a:pt x="1323" y="1639"/>
                    </a:moveTo>
                    <a:lnTo>
                      <a:pt x="0" y="671"/>
                    </a:lnTo>
                    <a:lnTo>
                      <a:pt x="1969" y="0"/>
                    </a:lnTo>
                    <a:lnTo>
                      <a:pt x="3406" y="569"/>
                    </a:lnTo>
                    <a:lnTo>
                      <a:pt x="1323" y="1639"/>
                    </a:lnTo>
                    <a:close/>
                  </a:path>
                </a:pathLst>
              </a:custGeom>
              <a:solidFill>
                <a:srgbClr val="969696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5140" name="Group 10"/>
            <p:cNvGrpSpPr>
              <a:grpSpLocks/>
            </p:cNvGrpSpPr>
            <p:nvPr/>
          </p:nvGrpSpPr>
          <p:grpSpPr bwMode="auto">
            <a:xfrm>
              <a:off x="1009" y="1723"/>
              <a:ext cx="3527" cy="1993"/>
              <a:chOff x="1082" y="2355"/>
              <a:chExt cx="3406" cy="1993"/>
            </a:xfrm>
          </p:grpSpPr>
          <p:sp>
            <p:nvSpPr>
              <p:cNvPr id="5149" name="Freeform 11"/>
              <p:cNvSpPr>
                <a:spLocks/>
              </p:cNvSpPr>
              <p:nvPr/>
            </p:nvSpPr>
            <p:spPr bwMode="gray">
              <a:xfrm>
                <a:off x="1082" y="3026"/>
                <a:ext cx="1338" cy="1322"/>
              </a:xfrm>
              <a:custGeom>
                <a:avLst/>
                <a:gdLst>
                  <a:gd name="T0" fmla="*/ 57 w 1323"/>
                  <a:gd name="T1" fmla="*/ 367 h 1322"/>
                  <a:gd name="T2" fmla="*/ 1416 w 1323"/>
                  <a:gd name="T3" fmla="*/ 1322 h 1322"/>
                  <a:gd name="T4" fmla="*/ 1416 w 1323"/>
                  <a:gd name="T5" fmla="*/ 974 h 1322"/>
                  <a:gd name="T6" fmla="*/ 0 w 1323"/>
                  <a:gd name="T7" fmla="*/ 0 h 1322"/>
                  <a:gd name="T8" fmla="*/ 57 w 1323"/>
                  <a:gd name="T9" fmla="*/ 367 h 132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323"/>
                  <a:gd name="T16" fmla="*/ 0 h 1322"/>
                  <a:gd name="T17" fmla="*/ 1323 w 1323"/>
                  <a:gd name="T18" fmla="*/ 1322 h 132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323" h="1322">
                    <a:moveTo>
                      <a:pt x="51" y="367"/>
                    </a:moveTo>
                    <a:lnTo>
                      <a:pt x="1323" y="1322"/>
                    </a:lnTo>
                    <a:lnTo>
                      <a:pt x="1323" y="974"/>
                    </a:lnTo>
                    <a:lnTo>
                      <a:pt x="0" y="0"/>
                    </a:lnTo>
                    <a:lnTo>
                      <a:pt x="51" y="367"/>
                    </a:lnTo>
                    <a:close/>
                  </a:path>
                </a:pathLst>
              </a:custGeom>
              <a:solidFill>
                <a:srgbClr val="B2B2B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50" name="Freeform 12"/>
              <p:cNvSpPr>
                <a:spLocks/>
              </p:cNvSpPr>
              <p:nvPr/>
            </p:nvSpPr>
            <p:spPr bwMode="gray">
              <a:xfrm>
                <a:off x="2405" y="2924"/>
                <a:ext cx="2083" cy="1418"/>
              </a:xfrm>
              <a:custGeom>
                <a:avLst/>
                <a:gdLst>
                  <a:gd name="T0" fmla="*/ 0 w 2083"/>
                  <a:gd name="T1" fmla="*/ 1070 h 1418"/>
                  <a:gd name="T2" fmla="*/ 2083 w 2083"/>
                  <a:gd name="T3" fmla="*/ 0 h 1418"/>
                  <a:gd name="T4" fmla="*/ 2045 w 2083"/>
                  <a:gd name="T5" fmla="*/ 355 h 1418"/>
                  <a:gd name="T6" fmla="*/ 7 w 2083"/>
                  <a:gd name="T7" fmla="*/ 1418 h 1418"/>
                  <a:gd name="T8" fmla="*/ 0 w 2083"/>
                  <a:gd name="T9" fmla="*/ 1070 h 141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083"/>
                  <a:gd name="T16" fmla="*/ 0 h 1418"/>
                  <a:gd name="T17" fmla="*/ 2083 w 2083"/>
                  <a:gd name="T18" fmla="*/ 1418 h 141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083" h="1418">
                    <a:moveTo>
                      <a:pt x="0" y="1070"/>
                    </a:moveTo>
                    <a:lnTo>
                      <a:pt x="2083" y="0"/>
                    </a:lnTo>
                    <a:lnTo>
                      <a:pt x="2045" y="355"/>
                    </a:lnTo>
                    <a:lnTo>
                      <a:pt x="7" y="1418"/>
                    </a:lnTo>
                    <a:lnTo>
                      <a:pt x="0" y="107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51" name="Freeform 13"/>
              <p:cNvSpPr>
                <a:spLocks/>
              </p:cNvSpPr>
              <p:nvPr/>
            </p:nvSpPr>
            <p:spPr bwMode="gray">
              <a:xfrm>
                <a:off x="1082" y="2355"/>
                <a:ext cx="3406" cy="1639"/>
              </a:xfrm>
              <a:custGeom>
                <a:avLst/>
                <a:gdLst>
                  <a:gd name="T0" fmla="*/ 1323 w 3406"/>
                  <a:gd name="T1" fmla="*/ 1639 h 1639"/>
                  <a:gd name="T2" fmla="*/ 0 w 3406"/>
                  <a:gd name="T3" fmla="*/ 671 h 1639"/>
                  <a:gd name="T4" fmla="*/ 1969 w 3406"/>
                  <a:gd name="T5" fmla="*/ 0 h 1639"/>
                  <a:gd name="T6" fmla="*/ 3406 w 3406"/>
                  <a:gd name="T7" fmla="*/ 569 h 1639"/>
                  <a:gd name="T8" fmla="*/ 1323 w 3406"/>
                  <a:gd name="T9" fmla="*/ 1639 h 163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406"/>
                  <a:gd name="T16" fmla="*/ 0 h 1639"/>
                  <a:gd name="T17" fmla="*/ 3406 w 3406"/>
                  <a:gd name="T18" fmla="*/ 1639 h 163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406" h="1639">
                    <a:moveTo>
                      <a:pt x="1323" y="1639"/>
                    </a:moveTo>
                    <a:lnTo>
                      <a:pt x="0" y="671"/>
                    </a:lnTo>
                    <a:lnTo>
                      <a:pt x="1969" y="0"/>
                    </a:lnTo>
                    <a:lnTo>
                      <a:pt x="3406" y="569"/>
                    </a:lnTo>
                    <a:lnTo>
                      <a:pt x="1323" y="1639"/>
                    </a:lnTo>
                    <a:close/>
                  </a:path>
                </a:pathLst>
              </a:custGeom>
              <a:solidFill>
                <a:srgbClr val="B4B4B4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5141" name="Group 14"/>
            <p:cNvGrpSpPr>
              <a:grpSpLocks/>
            </p:cNvGrpSpPr>
            <p:nvPr/>
          </p:nvGrpSpPr>
          <p:grpSpPr bwMode="auto">
            <a:xfrm>
              <a:off x="935" y="1219"/>
              <a:ext cx="3653" cy="1993"/>
              <a:chOff x="1082" y="2355"/>
              <a:chExt cx="3406" cy="1993"/>
            </a:xfrm>
          </p:grpSpPr>
          <p:sp>
            <p:nvSpPr>
              <p:cNvPr id="5146" name="Freeform 15"/>
              <p:cNvSpPr>
                <a:spLocks/>
              </p:cNvSpPr>
              <p:nvPr/>
            </p:nvSpPr>
            <p:spPr bwMode="gray">
              <a:xfrm>
                <a:off x="1082" y="3026"/>
                <a:ext cx="1338" cy="1322"/>
              </a:xfrm>
              <a:custGeom>
                <a:avLst/>
                <a:gdLst>
                  <a:gd name="T0" fmla="*/ 57 w 1323"/>
                  <a:gd name="T1" fmla="*/ 367 h 1322"/>
                  <a:gd name="T2" fmla="*/ 1416 w 1323"/>
                  <a:gd name="T3" fmla="*/ 1322 h 1322"/>
                  <a:gd name="T4" fmla="*/ 1416 w 1323"/>
                  <a:gd name="T5" fmla="*/ 974 h 1322"/>
                  <a:gd name="T6" fmla="*/ 0 w 1323"/>
                  <a:gd name="T7" fmla="*/ 0 h 1322"/>
                  <a:gd name="T8" fmla="*/ 57 w 1323"/>
                  <a:gd name="T9" fmla="*/ 367 h 132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323"/>
                  <a:gd name="T16" fmla="*/ 0 h 1322"/>
                  <a:gd name="T17" fmla="*/ 1323 w 1323"/>
                  <a:gd name="T18" fmla="*/ 1322 h 132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323" h="1322">
                    <a:moveTo>
                      <a:pt x="51" y="367"/>
                    </a:moveTo>
                    <a:lnTo>
                      <a:pt x="1323" y="1322"/>
                    </a:lnTo>
                    <a:lnTo>
                      <a:pt x="1323" y="974"/>
                    </a:lnTo>
                    <a:lnTo>
                      <a:pt x="0" y="0"/>
                    </a:lnTo>
                    <a:lnTo>
                      <a:pt x="51" y="367"/>
                    </a:lnTo>
                    <a:close/>
                  </a:path>
                </a:pathLst>
              </a:custGeom>
              <a:solidFill>
                <a:srgbClr val="C0C0C0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47" name="Freeform 16"/>
              <p:cNvSpPr>
                <a:spLocks/>
              </p:cNvSpPr>
              <p:nvPr/>
            </p:nvSpPr>
            <p:spPr bwMode="gray">
              <a:xfrm>
                <a:off x="2405" y="2924"/>
                <a:ext cx="2083" cy="1418"/>
              </a:xfrm>
              <a:custGeom>
                <a:avLst/>
                <a:gdLst>
                  <a:gd name="T0" fmla="*/ 0 w 2083"/>
                  <a:gd name="T1" fmla="*/ 1070 h 1418"/>
                  <a:gd name="T2" fmla="*/ 2083 w 2083"/>
                  <a:gd name="T3" fmla="*/ 0 h 1418"/>
                  <a:gd name="T4" fmla="*/ 2045 w 2083"/>
                  <a:gd name="T5" fmla="*/ 355 h 1418"/>
                  <a:gd name="T6" fmla="*/ 7 w 2083"/>
                  <a:gd name="T7" fmla="*/ 1418 h 1418"/>
                  <a:gd name="T8" fmla="*/ 0 w 2083"/>
                  <a:gd name="T9" fmla="*/ 1070 h 141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083"/>
                  <a:gd name="T16" fmla="*/ 0 h 1418"/>
                  <a:gd name="T17" fmla="*/ 2083 w 2083"/>
                  <a:gd name="T18" fmla="*/ 1418 h 141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083" h="1418">
                    <a:moveTo>
                      <a:pt x="0" y="1070"/>
                    </a:moveTo>
                    <a:lnTo>
                      <a:pt x="2083" y="0"/>
                    </a:lnTo>
                    <a:lnTo>
                      <a:pt x="2045" y="355"/>
                    </a:lnTo>
                    <a:lnTo>
                      <a:pt x="7" y="1418"/>
                    </a:lnTo>
                    <a:lnTo>
                      <a:pt x="0" y="1070"/>
                    </a:lnTo>
                    <a:close/>
                  </a:path>
                </a:pathLst>
              </a:custGeom>
              <a:solidFill>
                <a:schemeClr val="folHlink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48" name="Freeform 17"/>
              <p:cNvSpPr>
                <a:spLocks/>
              </p:cNvSpPr>
              <p:nvPr/>
            </p:nvSpPr>
            <p:spPr bwMode="gray">
              <a:xfrm>
                <a:off x="1082" y="2355"/>
                <a:ext cx="3406" cy="1639"/>
              </a:xfrm>
              <a:custGeom>
                <a:avLst/>
                <a:gdLst>
                  <a:gd name="T0" fmla="*/ 1323 w 3406"/>
                  <a:gd name="T1" fmla="*/ 1639 h 1639"/>
                  <a:gd name="T2" fmla="*/ 0 w 3406"/>
                  <a:gd name="T3" fmla="*/ 671 h 1639"/>
                  <a:gd name="T4" fmla="*/ 1969 w 3406"/>
                  <a:gd name="T5" fmla="*/ 0 h 1639"/>
                  <a:gd name="T6" fmla="*/ 3406 w 3406"/>
                  <a:gd name="T7" fmla="*/ 569 h 1639"/>
                  <a:gd name="T8" fmla="*/ 1323 w 3406"/>
                  <a:gd name="T9" fmla="*/ 1639 h 163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406"/>
                  <a:gd name="T16" fmla="*/ 0 h 1639"/>
                  <a:gd name="T17" fmla="*/ 3406 w 3406"/>
                  <a:gd name="T18" fmla="*/ 1639 h 163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406" h="1639">
                    <a:moveTo>
                      <a:pt x="1323" y="1639"/>
                    </a:moveTo>
                    <a:lnTo>
                      <a:pt x="0" y="671"/>
                    </a:lnTo>
                    <a:lnTo>
                      <a:pt x="1969" y="0"/>
                    </a:lnTo>
                    <a:lnTo>
                      <a:pt x="3406" y="569"/>
                    </a:lnTo>
                    <a:lnTo>
                      <a:pt x="1323" y="1639"/>
                    </a:lnTo>
                    <a:close/>
                  </a:path>
                </a:pathLst>
              </a:custGeom>
              <a:solidFill>
                <a:srgbClr val="DDDDDD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5142" name="Group 18"/>
            <p:cNvGrpSpPr>
              <a:grpSpLocks/>
            </p:cNvGrpSpPr>
            <p:nvPr/>
          </p:nvGrpSpPr>
          <p:grpSpPr bwMode="auto">
            <a:xfrm>
              <a:off x="862" y="713"/>
              <a:ext cx="3780" cy="1993"/>
              <a:chOff x="1082" y="2355"/>
              <a:chExt cx="3406" cy="1993"/>
            </a:xfrm>
          </p:grpSpPr>
          <p:sp>
            <p:nvSpPr>
              <p:cNvPr id="5143" name="Freeform 19"/>
              <p:cNvSpPr>
                <a:spLocks/>
              </p:cNvSpPr>
              <p:nvPr/>
            </p:nvSpPr>
            <p:spPr bwMode="gray">
              <a:xfrm>
                <a:off x="1082" y="3026"/>
                <a:ext cx="1338" cy="1322"/>
              </a:xfrm>
              <a:custGeom>
                <a:avLst/>
                <a:gdLst>
                  <a:gd name="T0" fmla="*/ 57 w 1323"/>
                  <a:gd name="T1" fmla="*/ 367 h 1322"/>
                  <a:gd name="T2" fmla="*/ 1416 w 1323"/>
                  <a:gd name="T3" fmla="*/ 1322 h 1322"/>
                  <a:gd name="T4" fmla="*/ 1416 w 1323"/>
                  <a:gd name="T5" fmla="*/ 974 h 1322"/>
                  <a:gd name="T6" fmla="*/ 0 w 1323"/>
                  <a:gd name="T7" fmla="*/ 0 h 1322"/>
                  <a:gd name="T8" fmla="*/ 57 w 1323"/>
                  <a:gd name="T9" fmla="*/ 367 h 132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323"/>
                  <a:gd name="T16" fmla="*/ 0 h 1322"/>
                  <a:gd name="T17" fmla="*/ 1323 w 1323"/>
                  <a:gd name="T18" fmla="*/ 1322 h 132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323" h="1322">
                    <a:moveTo>
                      <a:pt x="51" y="367"/>
                    </a:moveTo>
                    <a:lnTo>
                      <a:pt x="1323" y="1322"/>
                    </a:lnTo>
                    <a:lnTo>
                      <a:pt x="1323" y="974"/>
                    </a:lnTo>
                    <a:lnTo>
                      <a:pt x="0" y="0"/>
                    </a:lnTo>
                    <a:lnTo>
                      <a:pt x="51" y="367"/>
                    </a:lnTo>
                    <a:close/>
                  </a:path>
                </a:pathLst>
              </a:custGeom>
              <a:solidFill>
                <a:srgbClr val="DDDDDD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44" name="Freeform 20"/>
              <p:cNvSpPr>
                <a:spLocks/>
              </p:cNvSpPr>
              <p:nvPr/>
            </p:nvSpPr>
            <p:spPr bwMode="gray">
              <a:xfrm>
                <a:off x="2405" y="2924"/>
                <a:ext cx="2083" cy="1418"/>
              </a:xfrm>
              <a:custGeom>
                <a:avLst/>
                <a:gdLst>
                  <a:gd name="T0" fmla="*/ 0 w 2083"/>
                  <a:gd name="T1" fmla="*/ 1070 h 1418"/>
                  <a:gd name="T2" fmla="*/ 2083 w 2083"/>
                  <a:gd name="T3" fmla="*/ 0 h 1418"/>
                  <a:gd name="T4" fmla="*/ 2045 w 2083"/>
                  <a:gd name="T5" fmla="*/ 355 h 1418"/>
                  <a:gd name="T6" fmla="*/ 7 w 2083"/>
                  <a:gd name="T7" fmla="*/ 1418 h 1418"/>
                  <a:gd name="T8" fmla="*/ 0 w 2083"/>
                  <a:gd name="T9" fmla="*/ 1070 h 141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083"/>
                  <a:gd name="T16" fmla="*/ 0 h 1418"/>
                  <a:gd name="T17" fmla="*/ 2083 w 2083"/>
                  <a:gd name="T18" fmla="*/ 1418 h 141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083" h="1418">
                    <a:moveTo>
                      <a:pt x="0" y="1070"/>
                    </a:moveTo>
                    <a:lnTo>
                      <a:pt x="2083" y="0"/>
                    </a:lnTo>
                    <a:lnTo>
                      <a:pt x="2045" y="355"/>
                    </a:lnTo>
                    <a:lnTo>
                      <a:pt x="7" y="1418"/>
                    </a:lnTo>
                    <a:lnTo>
                      <a:pt x="0" y="107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45" name="Freeform 21"/>
              <p:cNvSpPr>
                <a:spLocks/>
              </p:cNvSpPr>
              <p:nvPr/>
            </p:nvSpPr>
            <p:spPr bwMode="gray">
              <a:xfrm>
                <a:off x="1082" y="2355"/>
                <a:ext cx="3406" cy="1639"/>
              </a:xfrm>
              <a:custGeom>
                <a:avLst/>
                <a:gdLst>
                  <a:gd name="T0" fmla="*/ 1323 w 3406"/>
                  <a:gd name="T1" fmla="*/ 1639 h 1639"/>
                  <a:gd name="T2" fmla="*/ 0 w 3406"/>
                  <a:gd name="T3" fmla="*/ 671 h 1639"/>
                  <a:gd name="T4" fmla="*/ 1969 w 3406"/>
                  <a:gd name="T5" fmla="*/ 0 h 1639"/>
                  <a:gd name="T6" fmla="*/ 3406 w 3406"/>
                  <a:gd name="T7" fmla="*/ 569 h 1639"/>
                  <a:gd name="T8" fmla="*/ 1323 w 3406"/>
                  <a:gd name="T9" fmla="*/ 1639 h 163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406"/>
                  <a:gd name="T16" fmla="*/ 0 h 1639"/>
                  <a:gd name="T17" fmla="*/ 3406 w 3406"/>
                  <a:gd name="T18" fmla="*/ 1639 h 163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406" h="1639">
                    <a:moveTo>
                      <a:pt x="1323" y="1639"/>
                    </a:moveTo>
                    <a:lnTo>
                      <a:pt x="0" y="671"/>
                    </a:lnTo>
                    <a:lnTo>
                      <a:pt x="1969" y="0"/>
                    </a:lnTo>
                    <a:lnTo>
                      <a:pt x="3406" y="569"/>
                    </a:lnTo>
                    <a:lnTo>
                      <a:pt x="1323" y="1639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6D6D6"/>
                  </a:gs>
                  <a:gs pos="100000">
                    <a:srgbClr val="F8F8F8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sp>
        <p:nvSpPr>
          <p:cNvPr id="5129" name="AutoShape 26"/>
          <p:cNvSpPr>
            <a:spLocks noChangeArrowheads="1"/>
          </p:cNvSpPr>
          <p:nvPr/>
        </p:nvSpPr>
        <p:spPr bwMode="gray">
          <a:xfrm rot="-544120">
            <a:off x="1557338" y="3819525"/>
            <a:ext cx="392112" cy="2117725"/>
          </a:xfrm>
          <a:prstGeom prst="upArrow">
            <a:avLst>
              <a:gd name="adj1" fmla="val 50194"/>
              <a:gd name="adj2" fmla="val 87988"/>
            </a:avLst>
          </a:prstGeom>
          <a:gradFill rotWithShape="1">
            <a:gsLst>
              <a:gs pos="0">
                <a:schemeClr val="accent2"/>
              </a:gs>
              <a:gs pos="100000">
                <a:srgbClr val="FFFFFF">
                  <a:alpha val="0"/>
                </a:srgbClr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</p:spPr>
        <p:txBody>
          <a:bodyPr wrap="none" lIns="104306" tIns="52153" rIns="104306" bIns="52153" anchor="ctr"/>
          <a:lstStyle/>
          <a:p>
            <a:endParaRPr lang="ru-RU"/>
          </a:p>
        </p:txBody>
      </p:sp>
      <p:pic>
        <p:nvPicPr>
          <p:cNvPr id="5130" name="Picture 28" descr="num1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444500" y="1417638"/>
            <a:ext cx="2605088" cy="304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" name="Прямоугольник 34"/>
          <p:cNvSpPr/>
          <p:nvPr/>
        </p:nvSpPr>
        <p:spPr>
          <a:xfrm>
            <a:off x="850900" y="7086600"/>
            <a:ext cx="8610600" cy="474663"/>
          </a:xfrm>
          <a:prstGeom prst="rect">
            <a:avLst/>
          </a:prstGeom>
          <a:ln>
            <a:noFill/>
          </a:ln>
        </p:spPr>
        <p:txBody>
          <a:bodyPr lIns="104306" tIns="52153" rIns="104306" bIns="52153">
            <a:spAutoFit/>
          </a:bodyPr>
          <a:lstStyle/>
          <a:p>
            <a:pPr algn="ctr">
              <a:defRPr/>
            </a:pPr>
            <a:r>
              <a:rPr lang="ru-RU" sz="2400" b="1" kern="0" dirty="0">
                <a:latin typeface="Arial"/>
                <a:cs typeface="Arial"/>
              </a:rPr>
              <a:t>Клади картошку в окрошку, а любовь в дело</a:t>
            </a:r>
            <a:endParaRPr lang="ru-RU" sz="2400" b="1" dirty="0"/>
          </a:p>
        </p:txBody>
      </p:sp>
      <p:sp>
        <p:nvSpPr>
          <p:cNvPr id="34" name="AutoShape 31"/>
          <p:cNvSpPr>
            <a:spLocks noChangeArrowheads="1"/>
          </p:cNvSpPr>
          <p:nvPr/>
        </p:nvSpPr>
        <p:spPr bwMode="gray">
          <a:xfrm>
            <a:off x="4432300" y="4541838"/>
            <a:ext cx="5638800" cy="1023937"/>
          </a:xfrm>
          <a:prstGeom prst="roundRect">
            <a:avLst>
              <a:gd name="adj" fmla="val 16667"/>
            </a:avLst>
          </a:prstGeom>
          <a:solidFill>
            <a:schemeClr val="tx1">
              <a:lumMod val="50000"/>
              <a:lumOff val="50000"/>
              <a:alpha val="80000"/>
            </a:schemeClr>
          </a:solidFill>
          <a:ln w="9525">
            <a:noFill/>
            <a:round/>
            <a:headEnd/>
            <a:tailEnd/>
          </a:ln>
        </p:spPr>
        <p:txBody>
          <a:bodyPr wrap="none" lIns="104306" tIns="52153" rIns="104306" bIns="52153" anchor="ctr"/>
          <a:lstStyle/>
          <a:p>
            <a:pPr>
              <a:defRPr/>
            </a:pPr>
            <a:endParaRPr lang="ru-RU" sz="1800" dirty="0"/>
          </a:p>
        </p:txBody>
      </p:sp>
      <p:sp>
        <p:nvSpPr>
          <p:cNvPr id="36" name="AutoShape 31"/>
          <p:cNvSpPr>
            <a:spLocks noChangeArrowheads="1"/>
          </p:cNvSpPr>
          <p:nvPr/>
        </p:nvSpPr>
        <p:spPr bwMode="gray">
          <a:xfrm>
            <a:off x="4432300" y="5761038"/>
            <a:ext cx="5638800" cy="1023937"/>
          </a:xfrm>
          <a:prstGeom prst="roundRect">
            <a:avLst>
              <a:gd name="adj" fmla="val 16667"/>
            </a:avLst>
          </a:prstGeom>
          <a:solidFill>
            <a:schemeClr val="tx1">
              <a:lumMod val="50000"/>
              <a:lumOff val="50000"/>
              <a:alpha val="80000"/>
            </a:schemeClr>
          </a:solidFill>
          <a:ln w="9525">
            <a:noFill/>
            <a:round/>
            <a:headEnd/>
            <a:tailEnd/>
          </a:ln>
        </p:spPr>
        <p:txBody>
          <a:bodyPr wrap="none" lIns="104306" tIns="52153" rIns="104306" bIns="52153" anchor="ctr"/>
          <a:lstStyle/>
          <a:p>
            <a:pPr>
              <a:defRPr/>
            </a:pPr>
            <a:endParaRPr lang="ru-RU" sz="1800" dirty="0"/>
          </a:p>
        </p:txBody>
      </p:sp>
      <p:sp>
        <p:nvSpPr>
          <p:cNvPr id="5134" name="Прямоугольник 36"/>
          <p:cNvSpPr>
            <a:spLocks noChangeArrowheads="1"/>
          </p:cNvSpPr>
          <p:nvPr/>
        </p:nvSpPr>
        <p:spPr bwMode="auto">
          <a:xfrm>
            <a:off x="4889500" y="1265238"/>
            <a:ext cx="395763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4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Интерес и любовь к детям</a:t>
            </a:r>
          </a:p>
        </p:txBody>
      </p:sp>
      <p:sp>
        <p:nvSpPr>
          <p:cNvPr id="5135" name="Прямоугольник 38"/>
          <p:cNvSpPr>
            <a:spLocks noChangeArrowheads="1"/>
          </p:cNvSpPr>
          <p:nvPr/>
        </p:nvSpPr>
        <p:spPr bwMode="auto">
          <a:xfrm>
            <a:off x="4508500" y="2332038"/>
            <a:ext cx="5346700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Увлеченность педагогической деятельностью</a:t>
            </a:r>
          </a:p>
        </p:txBody>
      </p:sp>
      <p:sp>
        <p:nvSpPr>
          <p:cNvPr id="5136" name="Прямоугольник 39"/>
          <p:cNvSpPr>
            <a:spLocks noChangeArrowheads="1"/>
          </p:cNvSpPr>
          <p:nvPr/>
        </p:nvSpPr>
        <p:spPr bwMode="auto">
          <a:xfrm>
            <a:off x="4965700" y="3627438"/>
            <a:ext cx="450691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4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Организаторские способности</a:t>
            </a:r>
          </a:p>
        </p:txBody>
      </p:sp>
      <p:sp>
        <p:nvSpPr>
          <p:cNvPr id="5137" name="Прямоугольник 40"/>
          <p:cNvSpPr>
            <a:spLocks noChangeArrowheads="1"/>
          </p:cNvSpPr>
          <p:nvPr/>
        </p:nvSpPr>
        <p:spPr bwMode="auto">
          <a:xfrm>
            <a:off x="4584700" y="4618038"/>
            <a:ext cx="5346700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Психолого-педагогическая зрелость и наблюдательность</a:t>
            </a:r>
          </a:p>
        </p:txBody>
      </p:sp>
      <p:sp>
        <p:nvSpPr>
          <p:cNvPr id="5138" name="Прямоугольник 41"/>
          <p:cNvSpPr>
            <a:spLocks noChangeArrowheads="1"/>
          </p:cNvSpPr>
          <p:nvPr/>
        </p:nvSpPr>
        <p:spPr bwMode="auto">
          <a:xfrm>
            <a:off x="5346700" y="5989638"/>
            <a:ext cx="32734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4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Педагогический такт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AutoShape 19"/>
          <p:cNvSpPr>
            <a:spLocks noChangeArrowheads="1"/>
          </p:cNvSpPr>
          <p:nvPr/>
        </p:nvSpPr>
        <p:spPr bwMode="gray">
          <a:xfrm>
            <a:off x="3898900" y="5761832"/>
            <a:ext cx="6794500" cy="1799432"/>
          </a:xfrm>
          <a:prstGeom prst="roundRect">
            <a:avLst>
              <a:gd name="adj" fmla="val 11505"/>
            </a:avLst>
          </a:prstGeom>
          <a:gradFill flip="none" rotWithShape="1">
            <a:gsLst>
              <a:gs pos="0">
                <a:schemeClr val="accent1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accent1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1">
                  <a:lumMod val="40000"/>
                  <a:lumOff val="60000"/>
                  <a:shade val="100000"/>
                  <a:satMod val="115000"/>
                </a:schemeClr>
              </a:gs>
            </a:gsLst>
            <a:lin ang="18900000" scaled="1"/>
            <a:tileRect/>
          </a:gradFill>
          <a:ln w="6350" algn="ctr">
            <a:noFill/>
            <a:prstDash val="sysDot"/>
            <a:round/>
            <a:headEnd/>
            <a:tailEnd/>
          </a:ln>
          <a:effectLst/>
        </p:spPr>
        <p:txBody>
          <a:bodyPr wrap="none" lIns="104306" tIns="52153" rIns="104306" bIns="52153" anchor="ctr"/>
          <a:lstStyle/>
          <a:p>
            <a:pPr>
              <a:defRPr/>
            </a:pPr>
            <a:endParaRPr lang="ru-RU"/>
          </a:p>
        </p:txBody>
      </p:sp>
      <p:sp>
        <p:nvSpPr>
          <p:cNvPr id="6147" name="Text Box 20"/>
          <p:cNvSpPr txBox="1">
            <a:spLocks noChangeArrowheads="1"/>
          </p:cNvSpPr>
          <p:nvPr/>
        </p:nvSpPr>
        <p:spPr bwMode="gray">
          <a:xfrm>
            <a:off x="5041900" y="5761038"/>
            <a:ext cx="6172200" cy="21844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104306" tIns="52153" rIns="104306" bIns="52153"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1800" b="1">
                <a:solidFill>
                  <a:srgbClr val="000000"/>
                </a:solidFill>
              </a:rPr>
              <a:t> </a:t>
            </a:r>
            <a:r>
              <a:rPr lang="ru-RU" sz="18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Быть упорным и стойким перед трудностями</a:t>
            </a:r>
            <a:endParaRPr lang="en-US" sz="1800" b="1">
              <a:solidFill>
                <a:srgbClr val="000000"/>
              </a:solidFill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1800" b="1">
                <a:solidFill>
                  <a:srgbClr val="000000"/>
                </a:solidFill>
              </a:rPr>
              <a:t> </a:t>
            </a:r>
            <a:r>
              <a:rPr lang="ru-RU" sz="18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Быть подготовленным к самообразованию и самоорганизации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ru-RU" sz="18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Проявлять гибкость, оказавшись лицом к лицу с быстрыми переменами</a:t>
            </a:r>
          </a:p>
          <a:p>
            <a:pPr>
              <a:spcBef>
                <a:spcPct val="50000"/>
              </a:spcBef>
              <a:buFontTx/>
              <a:buChar char="•"/>
            </a:pPr>
            <a:endParaRPr lang="en-US" sz="1800" b="1">
              <a:solidFill>
                <a:srgbClr val="000000"/>
              </a:solidFill>
            </a:endParaRPr>
          </a:p>
        </p:txBody>
      </p:sp>
      <p:pic>
        <p:nvPicPr>
          <p:cNvPr id="6148" name="Group 3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6100" y="6042025"/>
            <a:ext cx="3352800" cy="1519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9" name="AutoShape 12"/>
          <p:cNvSpPr>
            <a:spLocks noChangeArrowheads="1"/>
          </p:cNvSpPr>
          <p:nvPr/>
        </p:nvSpPr>
        <p:spPr bwMode="gray">
          <a:xfrm>
            <a:off x="2840038" y="1654175"/>
            <a:ext cx="6265862" cy="1004888"/>
          </a:xfrm>
          <a:prstGeom prst="roundRect">
            <a:avLst>
              <a:gd name="adj" fmla="val 11505"/>
            </a:avLst>
          </a:prstGeom>
          <a:gradFill rotWithShape="1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6350" algn="ctr">
            <a:noFill/>
            <a:prstDash val="sysDot"/>
            <a:round/>
            <a:headEnd/>
            <a:tailEnd/>
          </a:ln>
        </p:spPr>
        <p:txBody>
          <a:bodyPr wrap="none" lIns="104306" tIns="52153" rIns="104306" bIns="52153" anchor="ctr"/>
          <a:lstStyle/>
          <a:p>
            <a:endParaRPr lang="ru-RU"/>
          </a:p>
        </p:txBody>
      </p:sp>
      <p:sp>
        <p:nvSpPr>
          <p:cNvPr id="6150" name="Text Box 14"/>
          <p:cNvSpPr txBox="1">
            <a:spLocks noChangeArrowheads="1"/>
          </p:cNvSpPr>
          <p:nvPr/>
        </p:nvSpPr>
        <p:spPr bwMode="gray">
          <a:xfrm>
            <a:off x="3341688" y="1654175"/>
            <a:ext cx="5680075" cy="10747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104306" tIns="52153" rIns="104306" bIns="52153"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1800" b="1">
                <a:solidFill>
                  <a:srgbClr val="000000"/>
                </a:solidFill>
              </a:rPr>
              <a:t> </a:t>
            </a:r>
            <a:r>
              <a:rPr lang="ru-RU" sz="1800" b="1">
                <a:solidFill>
                  <a:srgbClr val="000000"/>
                </a:solidFill>
              </a:rPr>
              <a:t>Создание ситуации выбора и успеха</a:t>
            </a:r>
            <a:endParaRPr lang="en-US" sz="1800" b="1">
              <a:solidFill>
                <a:srgbClr val="000000"/>
              </a:solidFill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1800" b="1">
                <a:solidFill>
                  <a:srgbClr val="000000"/>
                </a:solidFill>
              </a:rPr>
              <a:t> </a:t>
            </a:r>
            <a:r>
              <a:rPr lang="ru-RU" sz="1800" b="1">
                <a:solidFill>
                  <a:srgbClr val="000000"/>
                </a:solidFill>
              </a:rPr>
              <a:t>Организация учебного сотрудничества учащихся</a:t>
            </a:r>
            <a:endParaRPr lang="en-US" sz="1800" b="1">
              <a:solidFill>
                <a:srgbClr val="000000"/>
              </a:solidFill>
            </a:endParaRPr>
          </a:p>
        </p:txBody>
      </p:sp>
      <p:sp>
        <p:nvSpPr>
          <p:cNvPr id="6151" name="AutoShape 17"/>
          <p:cNvSpPr>
            <a:spLocks noChangeArrowheads="1"/>
          </p:cNvSpPr>
          <p:nvPr/>
        </p:nvSpPr>
        <p:spPr bwMode="gray">
          <a:xfrm>
            <a:off x="3675063" y="2942431"/>
            <a:ext cx="6434137" cy="1371600"/>
          </a:xfrm>
          <a:prstGeom prst="roundRect">
            <a:avLst>
              <a:gd name="adj" fmla="val 11505"/>
            </a:avLst>
          </a:pr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6350" algn="ctr">
            <a:noFill/>
            <a:prstDash val="sysDot"/>
            <a:round/>
            <a:headEnd/>
            <a:tailEnd/>
          </a:ln>
        </p:spPr>
        <p:txBody>
          <a:bodyPr wrap="none" lIns="104306" tIns="52153" rIns="104306" bIns="52153" anchor="ctr"/>
          <a:lstStyle/>
          <a:p>
            <a:endParaRPr lang="ru-RU"/>
          </a:p>
        </p:txBody>
      </p:sp>
      <p:sp>
        <p:nvSpPr>
          <p:cNvPr id="6152" name="Text Box 18"/>
          <p:cNvSpPr txBox="1">
            <a:spLocks noChangeArrowheads="1"/>
          </p:cNvSpPr>
          <p:nvPr/>
        </p:nvSpPr>
        <p:spPr bwMode="gray">
          <a:xfrm>
            <a:off x="4203700" y="2941638"/>
            <a:ext cx="5930900" cy="27368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104306" tIns="52153" rIns="104306" bIns="52153"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1800" b="1" dirty="0">
                <a:solidFill>
                  <a:srgbClr val="000000"/>
                </a:solidFill>
              </a:rPr>
              <a:t> </a:t>
            </a:r>
            <a:r>
              <a:rPr lang="ru-RU" sz="1800" b="1" dirty="0">
                <a:solidFill>
                  <a:srgbClr val="000000"/>
                </a:solidFill>
              </a:rPr>
              <a:t>Получение и обработка информации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ru-RU" sz="1800" b="1" dirty="0">
                <a:solidFill>
                  <a:srgbClr val="000000"/>
                </a:solidFill>
              </a:rPr>
              <a:t>Использование проектных форм работы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Обращение к различным источникам данных и их использование</a:t>
            </a:r>
            <a:endParaRPr lang="ru-RU" sz="1800" b="1" dirty="0"/>
          </a:p>
          <a:p>
            <a:pPr>
              <a:spcBef>
                <a:spcPct val="50000"/>
              </a:spcBef>
              <a:buFontTx/>
              <a:buChar char="•"/>
            </a:pPr>
            <a:endParaRPr lang="en-US" sz="1800" b="1" dirty="0">
              <a:solidFill>
                <a:srgbClr val="000000"/>
              </a:solidFill>
            </a:endParaRPr>
          </a:p>
          <a:p>
            <a:pPr>
              <a:spcBef>
                <a:spcPct val="50000"/>
              </a:spcBef>
            </a:pPr>
            <a:endParaRPr lang="ru-RU" sz="1800" b="1" dirty="0">
              <a:solidFill>
                <a:srgbClr val="000000"/>
              </a:solidFill>
            </a:endParaRPr>
          </a:p>
          <a:p>
            <a:pPr>
              <a:spcBef>
                <a:spcPct val="50000"/>
              </a:spcBef>
            </a:pP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6153" name="AutoShape 19"/>
          <p:cNvSpPr>
            <a:spLocks noChangeArrowheads="1"/>
          </p:cNvSpPr>
          <p:nvPr/>
        </p:nvSpPr>
        <p:spPr bwMode="gray">
          <a:xfrm>
            <a:off x="3975100" y="4542631"/>
            <a:ext cx="6181725" cy="1004887"/>
          </a:xfrm>
          <a:prstGeom prst="roundRect">
            <a:avLst>
              <a:gd name="adj" fmla="val 11505"/>
            </a:avLst>
          </a:prstGeom>
          <a:gradFill rotWithShape="1">
            <a:gsLst>
              <a:gs pos="0">
                <a:schemeClr val="accent1"/>
              </a:gs>
              <a:gs pos="100000">
                <a:schemeClr val="bg1"/>
              </a:gs>
            </a:gsLst>
            <a:lin ang="0" scaled="1"/>
          </a:gradFill>
          <a:ln w="6350" algn="ctr">
            <a:noFill/>
            <a:prstDash val="sysDot"/>
            <a:round/>
            <a:headEnd/>
            <a:tailEnd/>
          </a:ln>
        </p:spPr>
        <p:txBody>
          <a:bodyPr wrap="none" lIns="104306" tIns="52153" rIns="104306" bIns="52153" anchor="ctr"/>
          <a:lstStyle/>
          <a:p>
            <a:endParaRPr lang="ru-RU"/>
          </a:p>
        </p:txBody>
      </p:sp>
      <p:sp>
        <p:nvSpPr>
          <p:cNvPr id="6154" name="Text Box 20"/>
          <p:cNvSpPr txBox="1">
            <a:spLocks noChangeArrowheads="1"/>
          </p:cNvSpPr>
          <p:nvPr/>
        </p:nvSpPr>
        <p:spPr bwMode="gray">
          <a:xfrm>
            <a:off x="4813300" y="4542631"/>
            <a:ext cx="5419725" cy="10747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104306" tIns="52153" rIns="104306" bIns="52153"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1800" b="1">
                <a:solidFill>
                  <a:srgbClr val="000000"/>
                </a:solidFill>
              </a:rPr>
              <a:t> </a:t>
            </a:r>
            <a:r>
              <a:rPr lang="ru-RU" sz="1800" b="1">
                <a:latin typeface="Times New Roman" pitchFamily="18" charset="0"/>
                <a:cs typeface="Times New Roman" pitchFamily="18" charset="0"/>
              </a:rPr>
              <a:t>Выслушивать и принимать во внимание взгляды других людей</a:t>
            </a:r>
            <a:endParaRPr lang="en-US" sz="1800" b="1"/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1800" b="1"/>
              <a:t> </a:t>
            </a:r>
            <a:r>
              <a:rPr lang="ru-RU" sz="1800" b="1">
                <a:latin typeface="Times New Roman" pitchFamily="18" charset="0"/>
                <a:cs typeface="Times New Roman" pitchFamily="18" charset="0"/>
              </a:rPr>
              <a:t>Дискутировать и защищать свою точку зрения</a:t>
            </a:r>
            <a:endParaRPr lang="en-US" sz="1800" b="1"/>
          </a:p>
        </p:txBody>
      </p:sp>
      <p:sp>
        <p:nvSpPr>
          <p:cNvPr id="6155" name="AutoShape 21"/>
          <p:cNvSpPr>
            <a:spLocks noChangeArrowheads="1"/>
          </p:cNvSpPr>
          <p:nvPr/>
        </p:nvSpPr>
        <p:spPr bwMode="white">
          <a:xfrm>
            <a:off x="2863850" y="1990725"/>
            <a:ext cx="623888" cy="419100"/>
          </a:xfrm>
          <a:prstGeom prst="rightArrow">
            <a:avLst>
              <a:gd name="adj1" fmla="val 50000"/>
              <a:gd name="adj2" fmla="val 58477"/>
            </a:avLst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none" lIns="104306" tIns="52153" rIns="104306" bIns="52153" anchor="ctr"/>
          <a:lstStyle/>
          <a:p>
            <a:endParaRPr lang="ru-RU"/>
          </a:p>
        </p:txBody>
      </p:sp>
      <p:sp>
        <p:nvSpPr>
          <p:cNvPr id="6156" name="AutoShape 22"/>
          <p:cNvSpPr>
            <a:spLocks noChangeArrowheads="1"/>
          </p:cNvSpPr>
          <p:nvPr/>
        </p:nvSpPr>
        <p:spPr bwMode="white">
          <a:xfrm>
            <a:off x="3689350" y="3402013"/>
            <a:ext cx="623888" cy="420687"/>
          </a:xfrm>
          <a:prstGeom prst="rightArrow">
            <a:avLst>
              <a:gd name="adj1" fmla="val 50000"/>
              <a:gd name="adj2" fmla="val 58257"/>
            </a:avLst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none" lIns="104306" tIns="52153" rIns="104306" bIns="52153" anchor="ctr"/>
          <a:lstStyle/>
          <a:p>
            <a:endParaRPr lang="ru-RU"/>
          </a:p>
        </p:txBody>
      </p:sp>
      <p:sp>
        <p:nvSpPr>
          <p:cNvPr id="6157" name="AutoShape 23"/>
          <p:cNvSpPr>
            <a:spLocks noChangeArrowheads="1"/>
          </p:cNvSpPr>
          <p:nvPr/>
        </p:nvSpPr>
        <p:spPr bwMode="white">
          <a:xfrm>
            <a:off x="3975100" y="4999831"/>
            <a:ext cx="623887" cy="420687"/>
          </a:xfrm>
          <a:prstGeom prst="rightArrow">
            <a:avLst>
              <a:gd name="adj1" fmla="val 50000"/>
              <a:gd name="adj2" fmla="val 58257"/>
            </a:avLst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none" lIns="104306" tIns="52153" rIns="104306" bIns="52153" anchor="ctr"/>
          <a:lstStyle/>
          <a:p>
            <a:endParaRPr lang="ru-RU"/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317500" y="350838"/>
            <a:ext cx="10693400" cy="1009650"/>
          </a:xfrm>
        </p:spPr>
        <p:txBody>
          <a:bodyPr/>
          <a:lstStyle/>
          <a:p>
            <a:pPr>
              <a:defRPr/>
            </a:pPr>
            <a:r>
              <a:rPr lang="ru-RU" sz="4400" b="1" i="1" dirty="0" smtClean="0">
                <a:solidFill>
                  <a:srgbClr val="33CC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Профессиональные компетенции</a:t>
            </a:r>
            <a:endParaRPr lang="en-US" sz="4400" b="1" i="1" dirty="0">
              <a:solidFill>
                <a:srgbClr val="33CC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grpSp>
        <p:nvGrpSpPr>
          <p:cNvPr id="6159" name="Group 3"/>
          <p:cNvGrpSpPr>
            <a:grpSpLocks/>
          </p:cNvGrpSpPr>
          <p:nvPr/>
        </p:nvGrpSpPr>
        <p:grpSpPr bwMode="auto">
          <a:xfrm>
            <a:off x="393700" y="4466431"/>
            <a:ext cx="3270250" cy="1504950"/>
            <a:chOff x="471" y="272"/>
            <a:chExt cx="1161" cy="1539"/>
          </a:xfrm>
        </p:grpSpPr>
        <p:sp>
          <p:nvSpPr>
            <p:cNvPr id="6171" name="Oval 4"/>
            <p:cNvSpPr>
              <a:spLocks noChangeArrowheads="1"/>
            </p:cNvSpPr>
            <p:nvPr/>
          </p:nvSpPr>
          <p:spPr bwMode="ltGray">
            <a:xfrm>
              <a:off x="471" y="1438"/>
              <a:ext cx="1159" cy="362"/>
            </a:xfrm>
            <a:prstGeom prst="ellipse">
              <a:avLst/>
            </a:prstGeom>
            <a:gradFill rotWithShape="1">
              <a:gsLst>
                <a:gs pos="0">
                  <a:srgbClr val="C1CF9D"/>
                </a:gs>
                <a:gs pos="50000">
                  <a:srgbClr val="E5EBD5"/>
                </a:gs>
                <a:gs pos="100000">
                  <a:srgbClr val="C1CF9D"/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2533" name="AutoShape 5"/>
            <p:cNvSpPr>
              <a:spLocks noChangeArrowheads="1"/>
            </p:cNvSpPr>
            <p:nvPr/>
          </p:nvSpPr>
          <p:spPr bwMode="ltGray">
            <a:xfrm>
              <a:off x="473" y="272"/>
              <a:ext cx="1159" cy="1539"/>
            </a:xfrm>
            <a:prstGeom prst="can">
              <a:avLst>
                <a:gd name="adj" fmla="val 33197"/>
              </a:avLst>
            </a:pr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>
                    <a:alpha val="50000"/>
                  </a:schemeClr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</p:grpSp>
      <p:grpSp>
        <p:nvGrpSpPr>
          <p:cNvPr id="6160" name="Group 6"/>
          <p:cNvGrpSpPr>
            <a:grpSpLocks/>
          </p:cNvGrpSpPr>
          <p:nvPr/>
        </p:nvGrpSpPr>
        <p:grpSpPr bwMode="auto">
          <a:xfrm>
            <a:off x="317500" y="2942431"/>
            <a:ext cx="3124200" cy="1504950"/>
            <a:chOff x="471" y="272"/>
            <a:chExt cx="1161" cy="1539"/>
          </a:xfrm>
        </p:grpSpPr>
        <p:sp>
          <p:nvSpPr>
            <p:cNvPr id="6169" name="Oval 7"/>
            <p:cNvSpPr>
              <a:spLocks noChangeArrowheads="1"/>
            </p:cNvSpPr>
            <p:nvPr/>
          </p:nvSpPr>
          <p:spPr bwMode="ltGray">
            <a:xfrm>
              <a:off x="471" y="1438"/>
              <a:ext cx="1159" cy="362"/>
            </a:xfrm>
            <a:prstGeom prst="ellipse">
              <a:avLst/>
            </a:prstGeom>
            <a:gradFill rotWithShape="1">
              <a:gsLst>
                <a:gs pos="0">
                  <a:srgbClr val="C1CF9D"/>
                </a:gs>
                <a:gs pos="50000">
                  <a:srgbClr val="E5EBD5"/>
                </a:gs>
                <a:gs pos="100000">
                  <a:srgbClr val="C1CF9D"/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2536" name="AutoShape 8"/>
            <p:cNvSpPr>
              <a:spLocks noChangeArrowheads="1"/>
            </p:cNvSpPr>
            <p:nvPr/>
          </p:nvSpPr>
          <p:spPr bwMode="ltGray">
            <a:xfrm>
              <a:off x="473" y="272"/>
              <a:ext cx="1159" cy="1539"/>
            </a:xfrm>
            <a:prstGeom prst="can">
              <a:avLst>
                <a:gd name="adj" fmla="val 33197"/>
              </a:avLst>
            </a:prstGeom>
            <a:gradFill rotWithShape="1">
              <a:gsLst>
                <a:gs pos="0">
                  <a:schemeClr val="folHlink">
                    <a:gamma/>
                    <a:shade val="46275"/>
                    <a:invGamma/>
                  </a:schemeClr>
                </a:gs>
                <a:gs pos="50000">
                  <a:schemeClr val="folHlink">
                    <a:alpha val="50000"/>
                  </a:schemeClr>
                </a:gs>
                <a:gs pos="100000">
                  <a:schemeClr val="folHlink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</p:grpSp>
      <p:grpSp>
        <p:nvGrpSpPr>
          <p:cNvPr id="6161" name="Group 9"/>
          <p:cNvGrpSpPr>
            <a:grpSpLocks/>
          </p:cNvGrpSpPr>
          <p:nvPr/>
        </p:nvGrpSpPr>
        <p:grpSpPr bwMode="auto">
          <a:xfrm>
            <a:off x="188913" y="1401763"/>
            <a:ext cx="2684462" cy="1504950"/>
            <a:chOff x="471" y="272"/>
            <a:chExt cx="1161" cy="1539"/>
          </a:xfrm>
        </p:grpSpPr>
        <p:sp>
          <p:nvSpPr>
            <p:cNvPr id="6167" name="Oval 10"/>
            <p:cNvSpPr>
              <a:spLocks noChangeArrowheads="1"/>
            </p:cNvSpPr>
            <p:nvPr/>
          </p:nvSpPr>
          <p:spPr bwMode="ltGray">
            <a:xfrm>
              <a:off x="471" y="1438"/>
              <a:ext cx="1159" cy="362"/>
            </a:xfrm>
            <a:prstGeom prst="ellipse">
              <a:avLst/>
            </a:prstGeom>
            <a:gradFill rotWithShape="1">
              <a:gsLst>
                <a:gs pos="0">
                  <a:srgbClr val="C1CF9D"/>
                </a:gs>
                <a:gs pos="50000">
                  <a:srgbClr val="E5EBD5"/>
                </a:gs>
                <a:gs pos="100000">
                  <a:srgbClr val="C1CF9D"/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2539" name="AutoShape 11"/>
            <p:cNvSpPr>
              <a:spLocks noChangeArrowheads="1"/>
            </p:cNvSpPr>
            <p:nvPr/>
          </p:nvSpPr>
          <p:spPr bwMode="ltGray">
            <a:xfrm>
              <a:off x="473" y="272"/>
              <a:ext cx="1159" cy="1539"/>
            </a:xfrm>
            <a:prstGeom prst="can">
              <a:avLst>
                <a:gd name="adj" fmla="val 33197"/>
              </a:avLst>
            </a:prstGeom>
            <a:gradFill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50000">
                  <a:schemeClr val="accent2">
                    <a:alpha val="50000"/>
                  </a:schemeClr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22541" name="Text Box 13"/>
          <p:cNvSpPr txBox="1">
            <a:spLocks noChangeArrowheads="1"/>
          </p:cNvSpPr>
          <p:nvPr/>
        </p:nvSpPr>
        <p:spPr bwMode="black">
          <a:xfrm>
            <a:off x="250825" y="1890713"/>
            <a:ext cx="2673350" cy="9667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104306" tIns="52153" rIns="104306" bIns="52153">
            <a:spAutoFit/>
          </a:bodyPr>
          <a:lstStyle/>
          <a:p>
            <a:pPr algn="ctr">
              <a:defRPr/>
            </a:pP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Учебные компетенции</a:t>
            </a:r>
            <a:endParaRPr lang="ru-RU" sz="2800" dirty="0"/>
          </a:p>
        </p:txBody>
      </p:sp>
      <p:sp>
        <p:nvSpPr>
          <p:cNvPr id="6163" name="Text Box 16"/>
          <p:cNvSpPr txBox="1">
            <a:spLocks noChangeArrowheads="1"/>
          </p:cNvSpPr>
          <p:nvPr/>
        </p:nvSpPr>
        <p:spPr bwMode="black">
          <a:xfrm>
            <a:off x="546100" y="4923631"/>
            <a:ext cx="3233738" cy="8439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104306" tIns="52153" rIns="104306" bIns="52153">
            <a:spAutoFit/>
          </a:bodyPr>
          <a:lstStyle/>
          <a:p>
            <a:r>
              <a:rPr lang="ru-RU" sz="2400" b="1" i="1" dirty="0" smtClean="0"/>
              <a:t>Коммуникативные компетенции</a:t>
            </a:r>
            <a:r>
              <a:rPr lang="ru-RU" sz="2400" b="1" dirty="0" smtClean="0"/>
              <a:t> </a:t>
            </a:r>
            <a:endParaRPr lang="ru-RU" sz="2400" b="1" dirty="0"/>
          </a:p>
        </p:txBody>
      </p:sp>
      <p:sp>
        <p:nvSpPr>
          <p:cNvPr id="6164" name="AutoShape 23"/>
          <p:cNvSpPr>
            <a:spLocks noChangeArrowheads="1"/>
          </p:cNvSpPr>
          <p:nvPr/>
        </p:nvSpPr>
        <p:spPr bwMode="white">
          <a:xfrm>
            <a:off x="4356100" y="6294438"/>
            <a:ext cx="623888" cy="422275"/>
          </a:xfrm>
          <a:prstGeom prst="rightArrow">
            <a:avLst>
              <a:gd name="adj1" fmla="val 50000"/>
              <a:gd name="adj2" fmla="val 58038"/>
            </a:avLst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none" lIns="104306" tIns="52153" rIns="104306" bIns="52153" anchor="ctr"/>
          <a:lstStyle/>
          <a:p>
            <a:endParaRPr lang="ru-RU"/>
          </a:p>
        </p:txBody>
      </p:sp>
      <p:sp>
        <p:nvSpPr>
          <p:cNvPr id="33" name="Text Box 13"/>
          <p:cNvSpPr txBox="1">
            <a:spLocks noChangeArrowheads="1"/>
          </p:cNvSpPr>
          <p:nvPr/>
        </p:nvSpPr>
        <p:spPr bwMode="black">
          <a:xfrm>
            <a:off x="469900" y="3399631"/>
            <a:ext cx="3052763" cy="842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104306" tIns="52153" rIns="104306" bIns="52153">
            <a:spAutoFit/>
          </a:bodyPr>
          <a:lstStyle/>
          <a:p>
            <a:pPr>
              <a:defRPr/>
            </a:pPr>
            <a:r>
              <a:rPr lang="ru-RU" sz="2400" b="1" i="1" dirty="0" smtClean="0">
                <a:latin typeface="+mj-lt"/>
                <a:cs typeface="Times New Roman" pitchFamily="18" charset="0"/>
              </a:rPr>
              <a:t>Информационные компетенции</a:t>
            </a:r>
            <a:r>
              <a:rPr lang="ru-RU" sz="2400" b="1" dirty="0" smtClean="0">
                <a:latin typeface="+mj-lt"/>
                <a:cs typeface="Times New Roman" pitchFamily="18" charset="0"/>
              </a:rPr>
              <a:t> </a:t>
            </a:r>
            <a:endParaRPr lang="ru-RU" sz="2400" b="1" dirty="0">
              <a:latin typeface="+mj-lt"/>
              <a:cs typeface="Times New Roman" pitchFamily="18" charset="0"/>
            </a:endParaRPr>
          </a:p>
        </p:txBody>
      </p:sp>
      <p:sp>
        <p:nvSpPr>
          <p:cNvPr id="34" name="Text Box 16"/>
          <p:cNvSpPr txBox="1">
            <a:spLocks noChangeArrowheads="1"/>
          </p:cNvSpPr>
          <p:nvPr/>
        </p:nvSpPr>
        <p:spPr bwMode="black">
          <a:xfrm>
            <a:off x="1231900" y="6446838"/>
            <a:ext cx="4114800" cy="844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104306" tIns="52153" rIns="104306" bIns="52153">
            <a:spAutoFit/>
          </a:bodyPr>
          <a:lstStyle/>
          <a:p>
            <a:pPr>
              <a:defRPr/>
            </a:pP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Личностные  компетенции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ru-RU" sz="5400" b="1" i="1" dirty="0" smtClean="0">
                <a:solidFill>
                  <a:srgbClr val="33CC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Times New Roman" pitchFamily="18" charset="0"/>
              </a:rPr>
              <a:t>Учебные компетенции</a:t>
            </a:r>
            <a:r>
              <a:rPr lang="ru-RU" sz="5400" b="1" dirty="0" smtClean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ru-RU" sz="5400" b="1" dirty="0" smtClean="0">
                <a:solidFill>
                  <a:srgbClr val="000000"/>
                </a:solidFill>
                <a:cs typeface="Times New Roman" pitchFamily="18" charset="0"/>
              </a:rPr>
            </a:br>
            <a:endParaRPr lang="ru-RU" dirty="0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0" y="1341438"/>
            <a:ext cx="10693400" cy="5413375"/>
          </a:xfrm>
        </p:spPr>
        <p:txBody>
          <a:bodyPr lIns="90000" tIns="46800" rIns="90000" bIns="46800">
            <a:spAutoFit/>
          </a:bodyPr>
          <a:lstStyle/>
          <a:p>
            <a:pPr indent="439738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Организовывать процесс изучения и выбирать собственную траекторию образования.</a:t>
            </a:r>
          </a:p>
          <a:p>
            <a:pPr indent="439738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Решать учебные и самообразовательные проблемы.</a:t>
            </a:r>
          </a:p>
          <a:p>
            <a:pPr indent="439738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Связывать воедино и использовать отдельные части знания.</a:t>
            </a:r>
          </a:p>
          <a:p>
            <a:pPr indent="439738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4. Извлекать выгоду (пользу) из образовательного опыта.</a:t>
            </a:r>
          </a:p>
          <a:p>
            <a:pPr indent="439738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5. Принимать на себя ответственность за                   получаемое образование 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>
          <a:xfrm>
            <a:off x="0" y="504825"/>
            <a:ext cx="10158413" cy="1511300"/>
          </a:xfrm>
        </p:spPr>
        <p:txBody>
          <a:bodyPr/>
          <a:lstStyle/>
          <a:p>
            <a:pPr>
              <a:defRPr/>
            </a:pPr>
            <a:r>
              <a:rPr lang="ru-RU" sz="4800" b="1" i="1" dirty="0" smtClean="0">
                <a:solidFill>
                  <a:srgbClr val="33CC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Times New Roman" pitchFamily="18" charset="0"/>
              </a:rPr>
              <a:t>Информационные компетенции</a:t>
            </a:r>
            <a:endParaRPr lang="ru-RU" sz="4800" i="1" dirty="0" smtClean="0">
              <a:solidFill>
                <a:srgbClr val="33CC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8195" name="Rectangle 1"/>
          <p:cNvSpPr>
            <a:spLocks noGrp="1" noChangeArrowheads="1"/>
          </p:cNvSpPr>
          <p:nvPr>
            <p:ph idx="1"/>
          </p:nvPr>
        </p:nvSpPr>
        <p:spPr>
          <a:xfrm>
            <a:off x="393700" y="1798638"/>
            <a:ext cx="9623425" cy="4926012"/>
          </a:xfrm>
        </p:spPr>
        <p:txBody>
          <a:bodyPr lIns="90000" tIns="46800" rIns="90000" bIns="46800" anchor="ctr">
            <a:spAutoFit/>
          </a:bodyPr>
          <a:lstStyle/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z="2400" b="1" smtClean="0">
              <a:solidFill>
                <a:srgbClr val="000000"/>
              </a:solidFill>
            </a:endParaRP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z="700" smtClean="0">
              <a:solidFill>
                <a:srgbClr val="000000"/>
              </a:solidFill>
            </a:endParaRP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3200" b="1" smtClean="0">
                <a:solidFill>
                  <a:srgbClr val="002060"/>
                </a:solidFill>
                <a:cs typeface="Times New Roman" pitchFamily="18" charset="0"/>
              </a:rPr>
              <a:t>1</a:t>
            </a:r>
            <a:r>
              <a:rPr lang="ru-RU" sz="32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Получение и обработка информации.</a:t>
            </a: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32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Обращение к различным источникам данных и их использование.</a:t>
            </a: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32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Представление и обсуждение различных видов материалов в разнообразных аудиториях, в интернете.</a:t>
            </a: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32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4. Использование документов и их систематизация в самостоятельно организованной деятельности</a:t>
            </a:r>
            <a:r>
              <a:rPr lang="ru-RU" sz="3200" b="1" smtClean="0">
                <a:solidFill>
                  <a:srgbClr val="002060"/>
                </a:solidFill>
                <a:cs typeface="Times New Roman" pitchFamily="18" charset="0"/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>
          <a:xfrm>
            <a:off x="393700" y="731838"/>
            <a:ext cx="9852025" cy="1511300"/>
          </a:xfrm>
        </p:spPr>
        <p:txBody>
          <a:bodyPr/>
          <a:lstStyle/>
          <a:p>
            <a:pPr>
              <a:defRPr/>
            </a:pPr>
            <a:r>
              <a:rPr lang="ru-RU" sz="4800" b="1" i="1" dirty="0" smtClean="0">
                <a:solidFill>
                  <a:srgbClr val="33CC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Times New Roman" pitchFamily="18" charset="0"/>
              </a:rPr>
              <a:t>Коммуникативные компетенции</a:t>
            </a:r>
            <a:r>
              <a:rPr lang="ru-RU" sz="5400" b="1" dirty="0" smtClean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ru-RU" sz="5400" b="1" dirty="0" smtClean="0">
                <a:solidFill>
                  <a:srgbClr val="000000"/>
                </a:solidFill>
                <a:cs typeface="Times New Roman" pitchFamily="18" charset="0"/>
              </a:rPr>
            </a:br>
            <a:endParaRPr lang="ru-RU" dirty="0" smtClean="0"/>
          </a:p>
        </p:txBody>
      </p:sp>
      <p:sp>
        <p:nvSpPr>
          <p:cNvPr id="9219" name="Rectangle 1"/>
          <p:cNvSpPr>
            <a:spLocks noGrp="1" noChangeArrowheads="1"/>
          </p:cNvSpPr>
          <p:nvPr>
            <p:ph idx="1"/>
          </p:nvPr>
        </p:nvSpPr>
        <p:spPr>
          <a:xfrm>
            <a:off x="546100" y="1582738"/>
            <a:ext cx="9623425" cy="6223000"/>
          </a:xfrm>
        </p:spPr>
        <p:txBody>
          <a:bodyPr lIns="90000" tIns="46800" rIns="90000" bIns="46800" anchor="ctr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z="1400" b="1" dirty="0" smtClean="0">
              <a:solidFill>
                <a:srgbClr val="000000"/>
              </a:solidFill>
            </a:endParaRPr>
          </a:p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z="700" dirty="0" smtClean="0">
              <a:solidFill>
                <a:srgbClr val="000000"/>
              </a:solidFill>
            </a:endParaRPr>
          </a:p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Выслушивать и принимать во внимание взгляды других людей.</a:t>
            </a:r>
          </a:p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Доброжелательный и тактичный стиль общения.</a:t>
            </a:r>
          </a:p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Выступать на публике.</a:t>
            </a:r>
          </a:p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4. Дискутировать и защищать свою точку зрения.</a:t>
            </a:r>
          </a:p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5. Совершенствование собственной деятельности.</a:t>
            </a:r>
          </a:p>
          <a:p>
            <a:pPr algn="ctr">
              <a:buClrTx/>
              <a:buFont typeface="Wingdings" pitchFamily="2" charset="2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 допускать авторитаризма и оскорбления достоинства ребенка</a:t>
            </a:r>
            <a:r>
              <a:rPr lang="ru-RU" sz="3200" dirty="0" smtClean="0">
                <a:solidFill>
                  <a:srgbClr val="FF0000"/>
                </a:solidFill>
              </a:rPr>
              <a:t>.</a:t>
            </a:r>
          </a:p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z="3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title"/>
          </p:nvPr>
        </p:nvSpPr>
        <p:spPr>
          <a:xfrm>
            <a:off x="0" y="655638"/>
            <a:ext cx="10693400" cy="1511300"/>
          </a:xfrm>
        </p:spPr>
        <p:txBody>
          <a:bodyPr/>
          <a:lstStyle/>
          <a:p>
            <a:pPr>
              <a:defRPr/>
            </a:pPr>
            <a:r>
              <a:rPr lang="ru-RU" sz="4800" b="1" i="1" dirty="0" smtClean="0">
                <a:solidFill>
                  <a:srgbClr val="33CC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Times New Roman" pitchFamily="18" charset="0"/>
              </a:rPr>
              <a:t>Личностные компетенции</a:t>
            </a:r>
            <a:r>
              <a:rPr lang="ru-RU" sz="3600" b="1" i="1" dirty="0" smtClean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ru-RU" sz="3600" b="1" i="1" dirty="0" smtClean="0">
                <a:solidFill>
                  <a:srgbClr val="000000"/>
                </a:solidFill>
                <a:cs typeface="Times New Roman" pitchFamily="18" charset="0"/>
              </a:rPr>
            </a:br>
            <a:endParaRPr lang="ru-RU" i="1" dirty="0" smtClean="0"/>
          </a:p>
        </p:txBody>
      </p:sp>
      <p:sp>
        <p:nvSpPr>
          <p:cNvPr id="10243" name="Rectangle 1"/>
          <p:cNvSpPr>
            <a:spLocks noGrp="1" noChangeArrowheads="1"/>
          </p:cNvSpPr>
          <p:nvPr>
            <p:ph idx="1"/>
          </p:nvPr>
        </p:nvSpPr>
        <p:spPr>
          <a:xfrm>
            <a:off x="622300" y="2560638"/>
            <a:ext cx="9623425" cy="568325"/>
          </a:xfrm>
        </p:spPr>
        <p:txBody>
          <a:bodyPr lIns="90000" tIns="46800" rIns="90000" bIns="46800" anchor="ctr">
            <a:spAutoFit/>
          </a:bodyPr>
          <a:lstStyle/>
          <a:p>
            <a:pPr algn="just">
              <a:buFont typeface="Wingdings" pitchFamily="2" charset="2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z="1400" b="1" smtClean="0">
              <a:solidFill>
                <a:srgbClr val="000000"/>
              </a:solidFill>
              <a:cs typeface="Times New Roman" pitchFamily="18" charset="0"/>
            </a:endParaRPr>
          </a:p>
          <a:p>
            <a:pPr algn="just">
              <a:buFont typeface="Wingdings" pitchFamily="2" charset="2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z="1400" b="1" smtClean="0">
              <a:solidFill>
                <a:srgbClr val="000000"/>
              </a:solidFill>
              <a:cs typeface="Times New Roman" pitchFamily="18" charset="0"/>
            </a:endParaRPr>
          </a:p>
        </p:txBody>
      </p:sp>
      <p:sp>
        <p:nvSpPr>
          <p:cNvPr id="10244" name="Rectangle 2"/>
          <p:cNvSpPr>
            <a:spLocks noChangeArrowheads="1"/>
          </p:cNvSpPr>
          <p:nvPr/>
        </p:nvSpPr>
        <p:spPr bwMode="auto">
          <a:xfrm>
            <a:off x="317500" y="1874838"/>
            <a:ext cx="10375900" cy="45878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>
            <a:spAutoFit/>
          </a:bodyPr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Использовать новую информацию и коммуникативные технологии.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Придумывать новые решения.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Проявлять гибкость, оказавшись лицом к лицу с быстрыми переменами.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4. Быть упорным и стойким перед трудностями.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5. Быть подготовленным к самообразованию и </a:t>
            </a: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самоорганизации.</a:t>
            </a:r>
            <a:endParaRPr lang="ru-RU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z="3600" dirty="0">
              <a:solidFill>
                <a:srgbClr val="000000"/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sp2">
  <a:themeElements>
    <a:clrScheme name="Пиксел 8">
      <a:dk1>
        <a:srgbClr val="003300"/>
      </a:dk1>
      <a:lt1>
        <a:srgbClr val="FFFFFF"/>
      </a:lt1>
      <a:dk2>
        <a:srgbClr val="000000"/>
      </a:dk2>
      <a:lt2>
        <a:srgbClr val="336600"/>
      </a:lt2>
      <a:accent1>
        <a:srgbClr val="CCCC00"/>
      </a:accent1>
      <a:accent2>
        <a:srgbClr val="669900"/>
      </a:accent2>
      <a:accent3>
        <a:srgbClr val="FFFFFF"/>
      </a:accent3>
      <a:accent4>
        <a:srgbClr val="002A00"/>
      </a:accent4>
      <a:accent5>
        <a:srgbClr val="E2E2AA"/>
      </a:accent5>
      <a:accent6>
        <a:srgbClr val="5C8A00"/>
      </a:accent6>
      <a:hlink>
        <a:srgbClr val="333300"/>
      </a:hlink>
      <a:folHlink>
        <a:srgbClr val="99CC00"/>
      </a:folHlink>
    </a:clrScheme>
    <a:fontScheme name="Пиксел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0429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1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0429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1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Пиксел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psp2</Template>
  <TotalTime>0</TotalTime>
  <Words>694</Words>
  <Application>Microsoft Office PowerPoint</Application>
  <PresentationFormat>Произвольный</PresentationFormat>
  <Paragraphs>141</Paragraphs>
  <Slides>16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psp2</vt:lpstr>
      <vt:lpstr>Слайд 1</vt:lpstr>
      <vt:lpstr>Слайд 2</vt:lpstr>
      <vt:lpstr>Слайд 3</vt:lpstr>
      <vt:lpstr>ЛИЧНОСТНЫЕ  КАЧЕСТВА ПЕДАГОГА  </vt:lpstr>
      <vt:lpstr>Профессиональные компетенции</vt:lpstr>
      <vt:lpstr>Учебные компетенции </vt:lpstr>
      <vt:lpstr>Информационные компетенции</vt:lpstr>
      <vt:lpstr>Коммуникативные компетенции </vt:lpstr>
      <vt:lpstr>Личностные компетенции </vt:lpstr>
      <vt:lpstr>Способы совершенствования профессиональной компетентности </vt:lpstr>
      <vt:lpstr>Слайд 11</vt:lpstr>
      <vt:lpstr>Как оценить ИКТ-компетентность учителя?</vt:lpstr>
      <vt:lpstr>Как повысить ИКТ компетентность учителя ?</vt:lpstr>
      <vt:lpstr>Перечень компетенций педагога в сфере ИКТ </vt:lpstr>
      <vt:lpstr>Слайд 15</vt:lpstr>
      <vt:lpstr>Слайд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rrtt</dc:creator>
  <cp:lastModifiedBy>rrtt</cp:lastModifiedBy>
  <cp:revision>1</cp:revision>
  <cp:lastPrinted>1601-01-01T00:00:00Z</cp:lastPrinted>
  <dcterms:created xsi:type="dcterms:W3CDTF">2015-06-07T13:46:23Z</dcterms:created>
  <dcterms:modified xsi:type="dcterms:W3CDTF">2015-06-07T13:46:37Z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