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8" r:id="rId12"/>
    <p:sldId id="267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380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583B59-DD31-4726-802F-CB6F6EA60C3E}" type="datetimeFigureOut">
              <a:rPr lang="ru-RU" smtClean="0"/>
              <a:t>13.10.2025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A2870A-A7CA-47B4-BB69-C3EF6D2D39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19004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A2870A-A7CA-47B4-BB69-C3EF6D2D39A2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85040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58562-E094-4306-BC6D-69C90CFC2CF6}" type="datetimeFigureOut">
              <a:rPr lang="ru-RU" smtClean="0"/>
              <a:t>13.10.2025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79D02-4F01-4A6D-BB59-4FE426A984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61470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58562-E094-4306-BC6D-69C90CFC2CF6}" type="datetimeFigureOut">
              <a:rPr lang="ru-RU" smtClean="0"/>
              <a:t>13.10.2025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79D02-4F01-4A6D-BB59-4FE426A984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79052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58562-E094-4306-BC6D-69C90CFC2CF6}" type="datetimeFigureOut">
              <a:rPr lang="ru-RU" smtClean="0"/>
              <a:t>13.10.2025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79D02-4F01-4A6D-BB59-4FE426A984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33957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58562-E094-4306-BC6D-69C90CFC2CF6}" type="datetimeFigureOut">
              <a:rPr lang="ru-RU" smtClean="0"/>
              <a:t>13.10.2025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79D02-4F01-4A6D-BB59-4FE426A984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01134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58562-E094-4306-BC6D-69C90CFC2CF6}" type="datetimeFigureOut">
              <a:rPr lang="ru-RU" smtClean="0"/>
              <a:t>13.10.2025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79D02-4F01-4A6D-BB59-4FE426A984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51331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58562-E094-4306-BC6D-69C90CFC2CF6}" type="datetimeFigureOut">
              <a:rPr lang="ru-RU" smtClean="0"/>
              <a:t>13.10.2025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79D02-4F01-4A6D-BB59-4FE426A984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17428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58562-E094-4306-BC6D-69C90CFC2CF6}" type="datetimeFigureOut">
              <a:rPr lang="ru-RU" smtClean="0"/>
              <a:t>13.10.2025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79D02-4F01-4A6D-BB59-4FE426A984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90873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58562-E094-4306-BC6D-69C90CFC2CF6}" type="datetimeFigureOut">
              <a:rPr lang="ru-RU" smtClean="0"/>
              <a:t>13.10.2025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79D02-4F01-4A6D-BB59-4FE426A984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25469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58562-E094-4306-BC6D-69C90CFC2CF6}" type="datetimeFigureOut">
              <a:rPr lang="ru-RU" smtClean="0"/>
              <a:t>13.10.2025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79D02-4F01-4A6D-BB59-4FE426A984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92920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58562-E094-4306-BC6D-69C90CFC2CF6}" type="datetimeFigureOut">
              <a:rPr lang="ru-RU" smtClean="0"/>
              <a:t>13.10.2025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79D02-4F01-4A6D-BB59-4FE426A984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17604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58562-E094-4306-BC6D-69C90CFC2CF6}" type="datetimeFigureOut">
              <a:rPr lang="ru-RU" smtClean="0"/>
              <a:t>13.10.2025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79D02-4F01-4A6D-BB59-4FE426A984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40939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F58562-E094-4306-BC6D-69C90CFC2CF6}" type="datetimeFigureOut">
              <a:rPr lang="ru-RU" smtClean="0"/>
              <a:t>13.10.2025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E79D02-4F01-4A6D-BB59-4FE426A9843B}" type="slidenum">
              <a:rPr lang="ru-RU" smtClean="0"/>
              <a:t>‹#›</a:t>
            </a:fld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96276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dou118@adm-edu/spb.ru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microsoft.com/office/2007/relationships/hdphoto" Target="../media/hdphoto3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4.png"/><Relationship Id="rId7" Type="http://schemas.openxmlformats.org/officeDocument/2006/relationships/image" Target="../media/image1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10" Type="http://schemas.microsoft.com/office/2007/relationships/hdphoto" Target="../media/hdphoto2.wdp"/><Relationship Id="rId4" Type="http://schemas.microsoft.com/office/2007/relationships/hdphoto" Target="../media/hdphoto1.wdp"/><Relationship Id="rId9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97463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979712" y="1196752"/>
            <a:ext cx="5040560" cy="15788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15000"/>
              </a:lnSpc>
            </a:pPr>
            <a:r>
              <a:rPr lang="ru-RU" sz="28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«Использование игр с песком </a:t>
            </a:r>
            <a:r>
              <a:rPr lang="ru-RU" sz="2800" b="1" dirty="0">
                <a:solidFill>
                  <a:prstClr val="black"/>
                </a:solidFill>
                <a:latin typeface="Times New Roman"/>
                <a:ea typeface="Calibri"/>
              </a:rPr>
              <a:t>в речевом </a:t>
            </a:r>
            <a:r>
              <a:rPr lang="ru-RU" sz="28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развитии</a:t>
            </a:r>
            <a:r>
              <a:rPr lang="ru-RU" sz="2800" dirty="0">
                <a:solidFill>
                  <a:prstClr val="black"/>
                </a:solidFill>
                <a:latin typeface="Times New Roman"/>
                <a:ea typeface="Calibri"/>
              </a:rPr>
              <a:t> </a:t>
            </a:r>
            <a:r>
              <a:rPr lang="ru-RU" sz="2800" b="1" dirty="0">
                <a:solidFill>
                  <a:prstClr val="black"/>
                </a:solidFill>
                <a:latin typeface="Times New Roman"/>
                <a:ea typeface="Calibri"/>
              </a:rPr>
              <a:t>дошкольников</a:t>
            </a:r>
            <a:r>
              <a:rPr lang="ru-RU" sz="2800" dirty="0">
                <a:solidFill>
                  <a:prstClr val="black"/>
                </a:solidFill>
                <a:latin typeface="Times New Roman"/>
                <a:ea typeface="Calibri"/>
              </a:rPr>
              <a:t> </a:t>
            </a:r>
            <a:r>
              <a:rPr lang="ru-RU" sz="28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 ТНР»</a:t>
            </a:r>
            <a:endParaRPr lang="ru-RU" sz="2800" dirty="0">
              <a:solidFill>
                <a:prstClr val="black"/>
              </a:solidFill>
              <a:latin typeface="Franklin Gothic Book"/>
              <a:ea typeface="Calibri"/>
              <a:cs typeface="Times New Roman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2737918"/>
            <a:ext cx="3475037" cy="2322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355976" y="5517232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r"/>
            <a:r>
              <a:rPr lang="ru-RU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Подготовили:</a:t>
            </a:r>
            <a:r>
              <a:rPr lang="ru-RU" dirty="0">
                <a:solidFill>
                  <a:prstClr val="black"/>
                </a:solidFill>
                <a:ea typeface="Calibri"/>
                <a:cs typeface="Times New Roman"/>
              </a:rPr>
              <a:t>       </a:t>
            </a:r>
          </a:p>
          <a:p>
            <a:pPr lvl="0" algn="r"/>
            <a:r>
              <a:rPr lang="ru-RU" dirty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ru-RU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Никитина И. А. – учитель – логопед,</a:t>
            </a:r>
          </a:p>
          <a:p>
            <a:pPr algn="r"/>
            <a:r>
              <a:rPr lang="ru-RU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Бирюкова Т .Б. – воспитатель</a:t>
            </a:r>
          </a:p>
          <a:p>
            <a:pPr algn="r"/>
            <a:r>
              <a:rPr lang="ru-RU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Голубева В.А- воспитатель.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3616507" y="6378387"/>
            <a:ext cx="12618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2025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3528" y="108217"/>
            <a:ext cx="849694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Государственное бюджетное Дошкольное учреждение детский сад комбинированного вида № 118 Адмиралтейского района Санкт – Петербурга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190005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Измайловский проспект, дом 18 литер В.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 8(812)251-58-10,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mail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dou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118@</a:t>
            </a:r>
            <a:r>
              <a:rPr lang="en-US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adm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-</a:t>
            </a:r>
            <a:r>
              <a:rPr lang="en-US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edu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/</a:t>
            </a:r>
            <a:r>
              <a:rPr lang="en-US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spb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.</a:t>
            </a:r>
            <a:r>
              <a:rPr lang="en-US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ru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174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b="13639"/>
          <a:stretch/>
        </p:blipFill>
        <p:spPr>
          <a:xfrm>
            <a:off x="323528" y="896526"/>
            <a:ext cx="4137924" cy="476472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195736" y="188640"/>
            <a:ext cx="55030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ФЕСТИВАЛЬ ПЕСЧАНЫХ СКУЛЬПТУР 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парке 300 –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летия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ПЕТЕРБУРГА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6016" y="896526"/>
            <a:ext cx="4274676" cy="3761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111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5293" y="331456"/>
            <a:ext cx="87791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ИГРЫ И УПРАЖНЕНИЯ ДЛЯ РАЗВИТИЯ АРТИКУЛЯЦИОННОЙ МОТОРИКИ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t="18500" b="25850"/>
          <a:stretch/>
        </p:blipFill>
        <p:spPr>
          <a:xfrm>
            <a:off x="265293" y="908720"/>
            <a:ext cx="4252903" cy="315774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12175" t="17451" b="14300"/>
          <a:stretch/>
        </p:blipFill>
        <p:spPr>
          <a:xfrm>
            <a:off x="4791502" y="2564904"/>
            <a:ext cx="4028078" cy="417646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181299" y="2118261"/>
            <a:ext cx="19400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«ИГОЛОЧКА»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47664" y="4170413"/>
            <a:ext cx="15337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«КАЧЕЛИ»</a:t>
            </a:r>
          </a:p>
        </p:txBody>
      </p:sp>
    </p:spTree>
    <p:extLst>
      <p:ext uri="{BB962C8B-B14F-4D97-AF65-F5344CB8AC3E}">
        <p14:creationId xmlns:p14="http://schemas.microsoft.com/office/powerpoint/2010/main" val="507687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75656" y="332656"/>
            <a:ext cx="439498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ИГРЫ НА РАЗВИТИЕ ДЫХАНИЯ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908720"/>
            <a:ext cx="3669499" cy="4896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971600" y="5969981"/>
            <a:ext cx="30746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«ДОБРЫЙ ВЕЛИКАН»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940152" y="5949280"/>
            <a:ext cx="154215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«СЕКРЕТ»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350" b="32150"/>
          <a:stretch/>
        </p:blipFill>
        <p:spPr>
          <a:xfrm>
            <a:off x="4716016" y="908720"/>
            <a:ext cx="4196772" cy="4900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560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347065"/>
            <a:ext cx="87849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ИГРЫ И УПРАЖНЕНИЯ НА АВТОМАТИЗАЦИЮ ИЗОЛИРОВАННЫХ ЗВУКОВ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5603" t="23100" b="26901"/>
          <a:stretch/>
        </p:blipFill>
        <p:spPr>
          <a:xfrm>
            <a:off x="221638" y="1556792"/>
            <a:ext cx="4381283" cy="309634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475656" y="4941168"/>
            <a:ext cx="176856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«ГОРОЧКА»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9781" t="15204" b="12580"/>
          <a:stretch/>
        </p:blipFill>
        <p:spPr>
          <a:xfrm>
            <a:off x="5220072" y="1196752"/>
            <a:ext cx="3240360" cy="346071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364088" y="4941168"/>
            <a:ext cx="293522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«СИЛЬНЫЙ МОТОР» </a:t>
            </a:r>
          </a:p>
        </p:txBody>
      </p:sp>
    </p:spTree>
    <p:extLst>
      <p:ext uri="{BB962C8B-B14F-4D97-AF65-F5344CB8AC3E}">
        <p14:creationId xmlns:p14="http://schemas.microsoft.com/office/powerpoint/2010/main" val="673765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5" y="231899"/>
            <a:ext cx="672395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ИГРЫ НА РАЗВИТИЕ ФОНЕМАТИЧЕСКОГО СЛУХА</a:t>
            </a:r>
          </a:p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ДИФФЕРЕНЦИАЦИИ ЗВУКОВ В СЛОВЕ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14176" t="16800" r="-433" b="2350"/>
          <a:stretch/>
        </p:blipFill>
        <p:spPr>
          <a:xfrm>
            <a:off x="762989" y="1213060"/>
            <a:ext cx="3456385" cy="432250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043608" y="5733256"/>
            <a:ext cx="286283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«НАЙДИ ИГРУШКУ»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4047" y="1229209"/>
            <a:ext cx="3227579" cy="4306353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580112" y="5733256"/>
            <a:ext cx="208281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«МОЙ ГОРОД» </a:t>
            </a:r>
          </a:p>
        </p:txBody>
      </p:sp>
    </p:spTree>
    <p:extLst>
      <p:ext uri="{BB962C8B-B14F-4D97-AF65-F5344CB8AC3E}">
        <p14:creationId xmlns:p14="http://schemas.microsoft.com/office/powerpoint/2010/main" val="371791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116632"/>
            <a:ext cx="6984776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ТАКТИЛЬНО-КИНЕСТЕТИЧЕСКИХ ОЩУЩЕНИЙ И РУЧНОЙ МОТОРИКИ.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12175" t="26901" b="13251"/>
          <a:stretch/>
        </p:blipFill>
        <p:spPr>
          <a:xfrm>
            <a:off x="395536" y="1268760"/>
            <a:ext cx="4514225" cy="410445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11242" t="2355" r="2399" b="8990"/>
          <a:stretch/>
        </p:blipFill>
        <p:spPr>
          <a:xfrm>
            <a:off x="5652120" y="1281015"/>
            <a:ext cx="3022523" cy="41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0867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79712" y="476672"/>
            <a:ext cx="529792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К ОБУЧЕНИЮ ГРАМОТЕ</a:t>
            </a:r>
            <a:r>
              <a:rPr lang="ru-RU" dirty="0"/>
              <a:t>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t="27951" b="17450"/>
          <a:stretch/>
        </p:blipFill>
        <p:spPr>
          <a:xfrm>
            <a:off x="323528" y="1268760"/>
            <a:ext cx="3086315" cy="374441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t="25850" b="15351"/>
          <a:stretch/>
        </p:blipFill>
        <p:spPr>
          <a:xfrm>
            <a:off x="5004048" y="1268760"/>
            <a:ext cx="3154115" cy="381642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148064" y="5493131"/>
            <a:ext cx="266429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«ДОБАВЬ ДЕТАЛЬ»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11560" y="5445224"/>
            <a:ext cx="262766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«ДОПИШИ БУКВУ»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2706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95536" y="476672"/>
            <a:ext cx="828092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ИГРЫ НА РАЗВИТИЕ ЛЕКСИКО-ГРАММАТИЧЕСКОГО СТРОЯ РЕЧИ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827584" y="5969527"/>
            <a:ext cx="289540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«ПОДБЕРИ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СЛОВО»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9992" y="2060848"/>
            <a:ext cx="4247707" cy="331236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652120" y="5877272"/>
            <a:ext cx="174605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«ЛОДОЧКА»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62" t="6950" r="5270" b="24800"/>
          <a:stretch/>
        </p:blipFill>
        <p:spPr>
          <a:xfrm>
            <a:off x="395536" y="1561856"/>
            <a:ext cx="3720344" cy="4030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142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60710" y="548680"/>
            <a:ext cx="492404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ИГРЫ НА РАЗВИТИЕ СВЯЗНОЙ РЕЧИ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1844824"/>
            <a:ext cx="4189093" cy="26642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39552" y="5157191"/>
            <a:ext cx="3603823" cy="4149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«НАЧНИ ПРЕДЛОЖЕНИЕ»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148064" y="5157192"/>
            <a:ext cx="358534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«НАРИСУЙ И РАССКАЖИ»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275"/>
          <a:stretch/>
        </p:blipFill>
        <p:spPr>
          <a:xfrm>
            <a:off x="4932040" y="1556792"/>
            <a:ext cx="3888431" cy="3191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200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07704" y="255093"/>
            <a:ext cx="45706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МАСТЕР КЛАСС ДЛЯ РОДИТЕЛЕЙ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16005"/>
          <a:stretch/>
        </p:blipFill>
        <p:spPr>
          <a:xfrm>
            <a:off x="309257" y="3863624"/>
            <a:ext cx="5104222" cy="273372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74428" y="655202"/>
            <a:ext cx="5130841" cy="3133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407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369380"/>
            <a:ext cx="6192688" cy="49486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629713" y="548680"/>
            <a:ext cx="3339697" cy="48301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lvl="0" indent="-285750" algn="ctr">
              <a:lnSpc>
                <a:spcPct val="115000"/>
              </a:lnSpc>
              <a:buFont typeface="Wingdings" pitchFamily="2" charset="2"/>
              <a:buChar char="v"/>
            </a:pP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ИГРЫ С ПЕСКОМ  </a:t>
            </a:r>
          </a:p>
        </p:txBody>
      </p:sp>
    </p:spTree>
    <p:extLst>
      <p:ext uri="{BB962C8B-B14F-4D97-AF65-F5344CB8AC3E}">
        <p14:creationId xmlns:p14="http://schemas.microsoft.com/office/powerpoint/2010/main" val="1148836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2983" t="7656"/>
          <a:stretch/>
        </p:blipFill>
        <p:spPr>
          <a:xfrm>
            <a:off x="4572000" y="2600932"/>
            <a:ext cx="4454385" cy="400924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17071" r="18910"/>
          <a:stretch/>
        </p:blipFill>
        <p:spPr>
          <a:xfrm>
            <a:off x="251520" y="260648"/>
            <a:ext cx="4320481" cy="3036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8057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1988840"/>
            <a:ext cx="7523101" cy="338437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707904" y="836712"/>
            <a:ext cx="16360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ВЫВОДЫ</a:t>
            </a:r>
          </a:p>
        </p:txBody>
      </p:sp>
    </p:spTree>
    <p:extLst>
      <p:ext uri="{BB962C8B-B14F-4D97-AF65-F5344CB8AC3E}">
        <p14:creationId xmlns:p14="http://schemas.microsoft.com/office/powerpoint/2010/main" val="3528893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87624" y="548680"/>
            <a:ext cx="712502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ВСЁ САМОЕ ИНТЕРЕСНОЕ ЗДЕСЬ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6657" y="1231201"/>
            <a:ext cx="4590686" cy="4395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8655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65290" y="620688"/>
            <a:ext cx="3339696" cy="5170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lvl="0" indent="-285750" algn="ctr">
              <a:lnSpc>
                <a:spcPct val="115000"/>
              </a:lnSpc>
              <a:buFont typeface="Wingdings" pitchFamily="2" charset="2"/>
              <a:buChar char="v"/>
            </a:pP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ИГРЫ С ПЕСКОМ  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45"/>
          <a:stretch/>
        </p:blipFill>
        <p:spPr bwMode="auto">
          <a:xfrm>
            <a:off x="841059" y="1412776"/>
            <a:ext cx="3519157" cy="48270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7" y="1422715"/>
            <a:ext cx="3384376" cy="2473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0926" y="4149080"/>
            <a:ext cx="3831842" cy="1997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4135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71800" y="692696"/>
            <a:ext cx="3339696" cy="5170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lvl="0" indent="-285750" algn="ctr">
              <a:lnSpc>
                <a:spcPct val="115000"/>
              </a:lnSpc>
              <a:buFont typeface="Wingdings" pitchFamily="2" charset="2"/>
              <a:buChar char="v"/>
            </a:pP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ИГРЫ С ПЕСКОМ  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875" y="1266825"/>
            <a:ext cx="7334250" cy="4322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25613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491" y="1155026"/>
            <a:ext cx="3325091" cy="2503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164469" y="359078"/>
            <a:ext cx="441088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МИНИ ПЕСОЧНИЦЫ</a:t>
            </a:r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806496"/>
            <a:ext cx="2467992" cy="37039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02428" y="3789040"/>
            <a:ext cx="3681939" cy="2871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828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67544" y="692696"/>
            <a:ext cx="11600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763688" y="572970"/>
            <a:ext cx="658913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благоприятных условий для коррекционной работы с детьми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971600" y="2006757"/>
            <a:ext cx="7483558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у детей психологическую базу речи (внимание, восприятие, память), когнитивные процессы;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учить детей способам коммуникации в совместных играх и упражнениях в песочнице;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развивать мелкую моторику рук;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развивать диафрагмальное дыхание;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автоматизировать нарушенные звуки;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закреплять навыки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звуко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-слогового анализа и синтеза;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развивать фонематический слух и восприятие;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изучать буквы, обучать грамоте.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обогащать и активизировать словарь родного языка;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формировать лексико-грамматические категории языка;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развивать связную речь.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800" y="1628800"/>
            <a:ext cx="1689100" cy="639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09606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63688" y="476672"/>
            <a:ext cx="65576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образовательного пространства</a:t>
            </a:r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979" y="1700808"/>
            <a:ext cx="2375773" cy="15831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4792" b="72500" l="1042" r="98542"/>
                    </a14:imgEffect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4796" b="25000"/>
          <a:stretch/>
        </p:blipFill>
        <p:spPr bwMode="auto">
          <a:xfrm>
            <a:off x="2915816" y="954361"/>
            <a:ext cx="2438318" cy="1224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9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343102"/>
            <a:ext cx="2500502" cy="1670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00" name="Picture 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2780928"/>
            <a:ext cx="2579896" cy="1912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01" name="Picture 9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72" t="61714" b="6381"/>
          <a:stretch/>
        </p:blipFill>
        <p:spPr bwMode="auto">
          <a:xfrm>
            <a:off x="390887" y="3573016"/>
            <a:ext cx="2367785" cy="1457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02" name="Picture 1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872" y="5325752"/>
            <a:ext cx="6748463" cy="1285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03" name="Picture 11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>
                        <a14:foregroundMark x1="21923" y1="33716" x2="21923" y2="33716"/>
                        <a14:foregroundMark x1="15385" y1="32567" x2="15385" y2="32567"/>
                        <a14:foregroundMark x1="10769" y1="32567" x2="10769" y2="32567"/>
                        <a14:foregroundMark x1="8462" y1="29502" x2="8462" y2="29502"/>
                        <a14:foregroundMark x1="60385" y1="70498" x2="61538" y2="61303"/>
                        <a14:foregroundMark x1="71538" y1="59387" x2="88462" y2="55172"/>
                        <a14:foregroundMark x1="70000" y1="70115" x2="70000" y2="76245"/>
                        <a14:foregroundMark x1="74231" y1="71264" x2="71923" y2="79310"/>
                        <a14:foregroundMark x1="38462" y1="26437" x2="61538" y2="34483"/>
                        <a14:foregroundMark x1="52692" y1="16092" x2="56538" y2="7663"/>
                        <a14:foregroundMark x1="75769" y1="24904" x2="97308" y2="22222"/>
                        <a14:foregroundMark x1="57308" y1="10728" x2="74231" y2="4981"/>
                        <a14:foregroundMark x1="20769" y1="12261" x2="36154" y2="4981"/>
                        <a14:foregroundMark x1="15769" y1="5747" x2="23846" y2="6897"/>
                        <a14:foregroundMark x1="2308" y1="66667" x2="17692" y2="659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3429000"/>
            <a:ext cx="1584325" cy="159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05876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4196" y="404664"/>
            <a:ext cx="8280920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Общие рекомендации по проведению песочных игр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Игры в песочнице проводятся с подгруппой или индивидуально.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До занятия и после занятия моются руки.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Перед занятием в «песочнице» желательно провести пальчиковые игры-разминки.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работе с песком соблюдать определённые правила: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песок не должен высыпаться из песочницы;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нельзя брать песок в рот и кидаться песком;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отряхивать руки и играть можно только над песочницей;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после игры надо убрать за собой рабочее место, убрать все игрушки на свои места.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3768" y="1797559"/>
            <a:ext cx="4928160" cy="2481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5214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03648" y="404664"/>
            <a:ext cx="709021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ОПЫТНО - ЭКСПЕРИМЕНТАЛЬНАЯ ДЕЯТЕЛЬНОСТЬ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1700808"/>
            <a:ext cx="3224862" cy="370203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24393" t="22995" r="21192" b="21573"/>
          <a:stretch/>
        </p:blipFill>
        <p:spPr>
          <a:xfrm>
            <a:off x="4139952" y="1124744"/>
            <a:ext cx="3672408" cy="280831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39952" y="4138912"/>
            <a:ext cx="3672408" cy="2412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426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663</TotalTime>
  <Words>411</Words>
  <Application>Microsoft Office PowerPoint</Application>
  <PresentationFormat>Экран (4:3)</PresentationFormat>
  <Paragraphs>75</Paragraphs>
  <Slides>22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8" baseType="lpstr">
      <vt:lpstr>Arial</vt:lpstr>
      <vt:lpstr>Calibri</vt:lpstr>
      <vt:lpstr>Franklin Gothic Book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tatya</dc:creator>
  <cp:lastModifiedBy>Елена Колесова</cp:lastModifiedBy>
  <cp:revision>41</cp:revision>
  <dcterms:created xsi:type="dcterms:W3CDTF">2025-10-11T05:28:49Z</dcterms:created>
  <dcterms:modified xsi:type="dcterms:W3CDTF">2025-10-13T08:55:50Z</dcterms:modified>
</cp:coreProperties>
</file>